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4"/>
  </p:sldMasterIdLst>
  <p:notesMasterIdLst>
    <p:notesMasterId r:id="rId20"/>
  </p:notesMasterIdLst>
  <p:sldIdLst>
    <p:sldId id="256" r:id="rId5"/>
    <p:sldId id="285" r:id="rId6"/>
    <p:sldId id="257" r:id="rId7"/>
    <p:sldId id="297" r:id="rId8"/>
    <p:sldId id="283" r:id="rId9"/>
    <p:sldId id="265" r:id="rId10"/>
    <p:sldId id="264" r:id="rId11"/>
    <p:sldId id="295" r:id="rId12"/>
    <p:sldId id="296" r:id="rId13"/>
    <p:sldId id="294" r:id="rId14"/>
    <p:sldId id="304" r:id="rId15"/>
    <p:sldId id="300" r:id="rId16"/>
    <p:sldId id="301" r:id="rId17"/>
    <p:sldId id="302" r:id="rId18"/>
    <p:sldId id="303" r:id="rId19"/>
  </p:sldIdLst>
  <p:sldSz cx="19010313" cy="10693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612" userDrawn="1">
          <p15:clr>
            <a:srgbClr val="A4A3A4"/>
          </p15:clr>
        </p15:guide>
        <p15:guide id="3" orient="horz" pos="5816" userDrawn="1">
          <p15:clr>
            <a:srgbClr val="A4A3A4"/>
          </p15:clr>
        </p15:guide>
        <p15:guide id="4" orient="horz" pos="3468" userDrawn="1">
          <p15:clr>
            <a:srgbClr val="A4A3A4"/>
          </p15:clr>
        </p15:guide>
        <p15:guide id="5" orient="horz" pos="3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F3"/>
    <a:srgbClr val="832E8A"/>
    <a:srgbClr val="FFA100"/>
    <a:srgbClr val="28C83B"/>
    <a:srgbClr val="188AD8"/>
    <a:srgbClr val="FFB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32645-7A6E-F403-976E-DB542AF685AE}" v="151" dt="2024-09-05T20:19:13.806"/>
    <p1510:client id="{2130E519-2CC9-7D08-5B15-2FAAC65EFA57}" v="303" dt="2024-09-05T20:15:29.332"/>
    <p1510:client id="{69EDC15B-20C6-7EE7-5155-BDE3162E3CA4}" v="11" dt="2024-09-05T20:05:20.808"/>
    <p1510:client id="{BCE42864-A9FF-36B4-BE1B-42181D0CE512}" v="48" dt="2024-09-05T19:50:48.382"/>
    <p1510:client id="{CA2E938A-7EB5-4C12-A278-E948E98462AA}" v="390" dt="2024-09-05T20:00:41.5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44"/>
        <p:guide pos="612"/>
        <p:guide orient="horz" pos="5816"/>
        <p:guide orient="horz" pos="3468"/>
        <p:guide orient="horz" pos="35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data1.xml><?xml version="1.0" encoding="utf-8"?>
<dgm:dataModel xmlns:dgm="http://schemas.openxmlformats.org/drawingml/2006/diagram" xmlns:a="http://schemas.openxmlformats.org/drawingml/2006/main">
  <dgm:ptLst>
    <dgm:pt modelId="{CC699441-7F23-4691-BF66-7F77A9C6164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C43AD8B-D6E4-4008-899C-937DE051A208}">
      <dgm:prSet phldrT="[Text]" phldr="1"/>
      <dgm:spPr>
        <a:solidFill>
          <a:schemeClr val="bg1"/>
        </a:solidFill>
      </dgm:spPr>
      <dgm:t>
        <a:bodyPr/>
        <a:lstStyle/>
        <a:p>
          <a:endParaRPr lang="en-US"/>
        </a:p>
      </dgm:t>
    </dgm:pt>
    <dgm:pt modelId="{3CB3E849-F454-4859-BE09-845630D2EE84}" type="parTrans" cxnId="{9ACC5CB2-9CBF-4A84-8308-A1CDA73AFC0C}">
      <dgm:prSet/>
      <dgm:spPr/>
      <dgm:t>
        <a:bodyPr/>
        <a:lstStyle/>
        <a:p>
          <a:endParaRPr lang="en-US"/>
        </a:p>
      </dgm:t>
    </dgm:pt>
    <dgm:pt modelId="{EB057602-A620-4B0C-A76A-C59749C0A421}" type="sibTrans" cxnId="{9ACC5CB2-9CBF-4A84-8308-A1CDA73AFC0C}">
      <dgm:prSet/>
      <dgm:spPr>
        <a:solidFill>
          <a:schemeClr val="bg1"/>
        </a:solidFill>
      </dgm:spPr>
      <dgm:t>
        <a:bodyPr/>
        <a:lstStyle/>
        <a:p>
          <a:endParaRPr lang="en-US"/>
        </a:p>
      </dgm:t>
    </dgm:pt>
    <dgm:pt modelId="{16E77113-4B10-4D58-B5AD-D4FBBE3AF9D0}" type="pres">
      <dgm:prSet presAssocID="{CC699441-7F23-4691-BF66-7F77A9C61644}" presName="Name0" presStyleCnt="0">
        <dgm:presLayoutVars>
          <dgm:chMax/>
          <dgm:chPref/>
          <dgm:dir/>
          <dgm:animLvl val="lvl"/>
        </dgm:presLayoutVars>
      </dgm:prSet>
      <dgm:spPr/>
    </dgm:pt>
    <dgm:pt modelId="{C2720136-7C5E-4A82-86DB-27F7AFACF5BE}" type="pres">
      <dgm:prSet presAssocID="{1C43AD8B-D6E4-4008-899C-937DE051A208}" presName="composite" presStyleCnt="0"/>
      <dgm:spPr/>
    </dgm:pt>
    <dgm:pt modelId="{7F469F5E-B7BC-44F2-94DC-9C631EAD89B6}" type="pres">
      <dgm:prSet presAssocID="{1C43AD8B-D6E4-4008-899C-937DE051A208}" presName="Parent1" presStyleLbl="node1" presStyleIdx="0" presStyleCnt="2">
        <dgm:presLayoutVars>
          <dgm:chMax val="1"/>
          <dgm:chPref val="1"/>
          <dgm:bulletEnabled val="1"/>
        </dgm:presLayoutVars>
      </dgm:prSet>
      <dgm:spPr/>
    </dgm:pt>
    <dgm:pt modelId="{7EA5DE6E-111A-4222-B770-811AE904B755}" type="pres">
      <dgm:prSet presAssocID="{1C43AD8B-D6E4-4008-899C-937DE051A208}" presName="Childtext1" presStyleLbl="revTx" presStyleIdx="0" presStyleCnt="1">
        <dgm:presLayoutVars>
          <dgm:chMax val="0"/>
          <dgm:chPref val="0"/>
          <dgm:bulletEnabled val="1"/>
        </dgm:presLayoutVars>
      </dgm:prSet>
      <dgm:spPr/>
    </dgm:pt>
    <dgm:pt modelId="{C2703713-A56A-4FAC-AB7E-417C1007F461}" type="pres">
      <dgm:prSet presAssocID="{1C43AD8B-D6E4-4008-899C-937DE051A208}" presName="BalanceSpacing" presStyleCnt="0"/>
      <dgm:spPr/>
    </dgm:pt>
    <dgm:pt modelId="{CE2D8DA8-BB90-414D-A8D1-5945A2E6A6B4}" type="pres">
      <dgm:prSet presAssocID="{1C43AD8B-D6E4-4008-899C-937DE051A208}" presName="BalanceSpacing1" presStyleCnt="0"/>
      <dgm:spPr/>
    </dgm:pt>
    <dgm:pt modelId="{FA00C3CF-7133-4823-AEAB-A8BB6D2CA2E2}" type="pres">
      <dgm:prSet presAssocID="{EB057602-A620-4B0C-A76A-C59749C0A421}" presName="Accent1Text" presStyleLbl="node1" presStyleIdx="1" presStyleCnt="2" custLinFactNeighborX="63544" custLinFactNeighborY="328"/>
      <dgm:spPr/>
    </dgm:pt>
  </dgm:ptLst>
  <dgm:cxnLst>
    <dgm:cxn modelId="{047E2643-BBEA-4180-AA94-033078F12401}" type="presOf" srcId="{EB057602-A620-4B0C-A76A-C59749C0A421}" destId="{FA00C3CF-7133-4823-AEAB-A8BB6D2CA2E2}" srcOrd="0" destOrd="0" presId="urn:microsoft.com/office/officeart/2008/layout/AlternatingHexagons"/>
    <dgm:cxn modelId="{B8B1567F-8DEB-4E1F-B102-247C5BBEBC12}" type="presOf" srcId="{1C43AD8B-D6E4-4008-899C-937DE051A208}" destId="{7F469F5E-B7BC-44F2-94DC-9C631EAD89B6}" srcOrd="0" destOrd="0" presId="urn:microsoft.com/office/officeart/2008/layout/AlternatingHexagons"/>
    <dgm:cxn modelId="{BC3DAC9F-2E95-445F-8A9B-28A0899B61E8}" type="presOf" srcId="{CC699441-7F23-4691-BF66-7F77A9C61644}" destId="{16E77113-4B10-4D58-B5AD-D4FBBE3AF9D0}" srcOrd="0" destOrd="0" presId="urn:microsoft.com/office/officeart/2008/layout/AlternatingHexagons"/>
    <dgm:cxn modelId="{9ACC5CB2-9CBF-4A84-8308-A1CDA73AFC0C}" srcId="{CC699441-7F23-4691-BF66-7F77A9C61644}" destId="{1C43AD8B-D6E4-4008-899C-937DE051A208}" srcOrd="0" destOrd="0" parTransId="{3CB3E849-F454-4859-BE09-845630D2EE84}" sibTransId="{EB057602-A620-4B0C-A76A-C59749C0A421}"/>
    <dgm:cxn modelId="{9B320C7D-B96E-451D-9A2F-0F3F47DE4D62}" type="presParOf" srcId="{16E77113-4B10-4D58-B5AD-D4FBBE3AF9D0}" destId="{C2720136-7C5E-4A82-86DB-27F7AFACF5BE}" srcOrd="0" destOrd="0" presId="urn:microsoft.com/office/officeart/2008/layout/AlternatingHexagons"/>
    <dgm:cxn modelId="{25A42469-0987-44B2-B846-5A7461CB5499}" type="presParOf" srcId="{C2720136-7C5E-4A82-86DB-27F7AFACF5BE}" destId="{7F469F5E-B7BC-44F2-94DC-9C631EAD89B6}" srcOrd="0" destOrd="0" presId="urn:microsoft.com/office/officeart/2008/layout/AlternatingHexagons"/>
    <dgm:cxn modelId="{A7D66D6C-B8A3-4F73-BBDE-7824AF33BC73}" type="presParOf" srcId="{C2720136-7C5E-4A82-86DB-27F7AFACF5BE}" destId="{7EA5DE6E-111A-4222-B770-811AE904B755}" srcOrd="1" destOrd="0" presId="urn:microsoft.com/office/officeart/2008/layout/AlternatingHexagons"/>
    <dgm:cxn modelId="{12360DA2-2B71-4791-9AAA-33BD2D49DA56}" type="presParOf" srcId="{C2720136-7C5E-4A82-86DB-27F7AFACF5BE}" destId="{C2703713-A56A-4FAC-AB7E-417C1007F461}" srcOrd="2" destOrd="0" presId="urn:microsoft.com/office/officeart/2008/layout/AlternatingHexagons"/>
    <dgm:cxn modelId="{B4AB88FF-5129-4EF6-8EE6-2D5B5DA17B83}" type="presParOf" srcId="{C2720136-7C5E-4A82-86DB-27F7AFACF5BE}" destId="{CE2D8DA8-BB90-414D-A8D1-5945A2E6A6B4}" srcOrd="3" destOrd="0" presId="urn:microsoft.com/office/officeart/2008/layout/AlternatingHexagons"/>
    <dgm:cxn modelId="{A4521890-00E2-473F-85EB-D3DCB226ABB4}" type="presParOf" srcId="{C2720136-7C5E-4A82-86DB-27F7AFACF5BE}" destId="{FA00C3CF-7133-4823-AEAB-A8BB6D2CA2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B63DE-5D6A-4025-8550-1FD6B8783146}" type="doc">
      <dgm:prSet loTypeId="urn:microsoft.com/office/officeart/2018/2/layout/IconCircle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8C480B6F-F024-4932-9C92-0AEFD377896F}">
      <dgm:prSet/>
      <dgm:spPr/>
      <dgm:t>
        <a:bodyPr/>
        <a:lstStyle/>
        <a:p>
          <a:r>
            <a:rPr lang="en-US"/>
            <a:t>➢ All scholars can learn with adult support.</a:t>
          </a:r>
        </a:p>
      </dgm:t>
    </dgm:pt>
    <dgm:pt modelId="{4C84BF20-AC6B-457F-967C-9484E02BADE9}" type="parTrans" cxnId="{8B3EC70E-46D1-45BB-A12E-7E0A04A35C97}">
      <dgm:prSet/>
      <dgm:spPr/>
      <dgm:t>
        <a:bodyPr/>
        <a:lstStyle/>
        <a:p>
          <a:endParaRPr lang="en-US"/>
        </a:p>
      </dgm:t>
    </dgm:pt>
    <dgm:pt modelId="{CF5695D1-D9C2-412D-A9A0-4A00C13F9D29}" type="sibTrans" cxnId="{8B3EC70E-46D1-45BB-A12E-7E0A04A35C97}">
      <dgm:prSet/>
      <dgm:spPr/>
      <dgm:t>
        <a:bodyPr/>
        <a:lstStyle/>
        <a:p>
          <a:endParaRPr lang="en-US"/>
        </a:p>
      </dgm:t>
    </dgm:pt>
    <dgm:pt modelId="{EDA6E9A2-B32F-4AB6-880F-5F2CF10B7CCD}">
      <dgm:prSet/>
      <dgm:spPr/>
      <dgm:t>
        <a:bodyPr/>
        <a:lstStyle/>
        <a:p>
          <a:r>
            <a:rPr lang="en-US"/>
            <a:t>➢ Scholars learn in different ways and at different paces.</a:t>
          </a:r>
        </a:p>
      </dgm:t>
    </dgm:pt>
    <dgm:pt modelId="{B472BA9A-2554-4571-8AF5-91567170115A}" type="parTrans" cxnId="{21C3E25F-7E9B-4E7F-97DB-B8CFECA6973B}">
      <dgm:prSet/>
      <dgm:spPr/>
      <dgm:t>
        <a:bodyPr/>
        <a:lstStyle/>
        <a:p>
          <a:endParaRPr lang="en-US"/>
        </a:p>
      </dgm:t>
    </dgm:pt>
    <dgm:pt modelId="{69B7F73F-01D8-47BB-A89D-FA9DA9D0735A}" type="sibTrans" cxnId="{21C3E25F-7E9B-4E7F-97DB-B8CFECA6973B}">
      <dgm:prSet/>
      <dgm:spPr/>
      <dgm:t>
        <a:bodyPr/>
        <a:lstStyle/>
        <a:p>
          <a:endParaRPr lang="en-US"/>
        </a:p>
      </dgm:t>
    </dgm:pt>
    <dgm:pt modelId="{453B2B36-3FF9-4A2E-BE5F-DFD879F17BA9}">
      <dgm:prSet/>
      <dgm:spPr/>
      <dgm:t>
        <a:bodyPr/>
        <a:lstStyle/>
        <a:p>
          <a:r>
            <a:rPr lang="en-US"/>
            <a:t>➢ Scholars should be challenged to be lifelong learners.</a:t>
          </a:r>
        </a:p>
      </dgm:t>
    </dgm:pt>
    <dgm:pt modelId="{56AB79DD-6EFD-4F67-B6DC-EA8450BECB8F}" type="parTrans" cxnId="{0DC93085-8CE6-45D1-A8A2-C2641CA93507}">
      <dgm:prSet/>
      <dgm:spPr/>
      <dgm:t>
        <a:bodyPr/>
        <a:lstStyle/>
        <a:p>
          <a:endParaRPr lang="en-US"/>
        </a:p>
      </dgm:t>
    </dgm:pt>
    <dgm:pt modelId="{0B918162-9C2A-4377-8DAA-201D2FBB7988}" type="sibTrans" cxnId="{0DC93085-8CE6-45D1-A8A2-C2641CA93507}">
      <dgm:prSet/>
      <dgm:spPr/>
      <dgm:t>
        <a:bodyPr/>
        <a:lstStyle/>
        <a:p>
          <a:endParaRPr lang="en-US"/>
        </a:p>
      </dgm:t>
    </dgm:pt>
    <dgm:pt modelId="{AC6FD84A-E0CC-4470-B430-B1DB10D7D5E2}">
      <dgm:prSet/>
      <dgm:spPr/>
      <dgm:t>
        <a:bodyPr/>
        <a:lstStyle/>
        <a:p>
          <a:r>
            <a:rPr lang="en-US"/>
            <a:t>➢ The key aspect of education is developing optimally rounded scholars who think creatively and critically to make informed decisions and solve problems.</a:t>
          </a:r>
        </a:p>
      </dgm:t>
    </dgm:pt>
    <dgm:pt modelId="{EA02A4E3-71C0-4CE9-A3DB-17E7B1EC1D18}" type="parTrans" cxnId="{823FEBB4-A8A6-4D07-B121-83FF25C97938}">
      <dgm:prSet/>
      <dgm:spPr/>
      <dgm:t>
        <a:bodyPr/>
        <a:lstStyle/>
        <a:p>
          <a:endParaRPr lang="en-US"/>
        </a:p>
      </dgm:t>
    </dgm:pt>
    <dgm:pt modelId="{895AC94D-0A12-475C-8B27-8D7F0D38D1BC}" type="sibTrans" cxnId="{823FEBB4-A8A6-4D07-B121-83FF25C97938}">
      <dgm:prSet/>
      <dgm:spPr/>
      <dgm:t>
        <a:bodyPr/>
        <a:lstStyle/>
        <a:p>
          <a:endParaRPr lang="en-US"/>
        </a:p>
      </dgm:t>
    </dgm:pt>
    <dgm:pt modelId="{B138F72F-3ECE-49A5-BD75-CE51A8BBA510}">
      <dgm:prSet/>
      <dgm:spPr/>
      <dgm:t>
        <a:bodyPr/>
        <a:lstStyle/>
        <a:p>
          <a:r>
            <a:rPr lang="en-US"/>
            <a:t>➢ Education enables individuals to be responsible, self-disciplined members of society.</a:t>
          </a:r>
        </a:p>
      </dgm:t>
    </dgm:pt>
    <dgm:pt modelId="{77A1B4B6-850A-400B-8CFD-D6AA4AA1DA1B}" type="parTrans" cxnId="{A3296F76-199B-423D-A338-BE6038D3DCC4}">
      <dgm:prSet/>
      <dgm:spPr/>
      <dgm:t>
        <a:bodyPr/>
        <a:lstStyle/>
        <a:p>
          <a:endParaRPr lang="en-US"/>
        </a:p>
      </dgm:t>
    </dgm:pt>
    <dgm:pt modelId="{E6DE9B1E-709E-4C4A-A2A9-EDB8A807FD00}" type="sibTrans" cxnId="{A3296F76-199B-423D-A338-BE6038D3DCC4}">
      <dgm:prSet/>
      <dgm:spPr/>
      <dgm:t>
        <a:bodyPr/>
        <a:lstStyle/>
        <a:p>
          <a:endParaRPr lang="en-US"/>
        </a:p>
      </dgm:t>
    </dgm:pt>
    <dgm:pt modelId="{E21C5594-C4F6-4C3B-9367-842E6A6ADD17}">
      <dgm:prSet/>
      <dgm:spPr/>
      <dgm:t>
        <a:bodyPr/>
        <a:lstStyle/>
        <a:p>
          <a:pPr>
            <a:lnSpc>
              <a:spcPct val="100000"/>
            </a:lnSpc>
          </a:pPr>
          <a:r>
            <a:rPr lang="en-US"/>
            <a:t>➢ Cultural diversity enriches the educational experience for scholars. </a:t>
          </a:r>
          <a:endParaRPr lang="en-US">
            <a:latin typeface="Calibri Light" panose="020F0302020204030204"/>
          </a:endParaRPr>
        </a:p>
      </dgm:t>
    </dgm:pt>
    <dgm:pt modelId="{12FFBC3E-C3A0-4671-9ABA-2249546E3006}" type="parTrans" cxnId="{C6C9F503-C9F4-410F-89C3-A4B5ECE86833}">
      <dgm:prSet/>
      <dgm:spPr/>
      <dgm:t>
        <a:bodyPr/>
        <a:lstStyle/>
        <a:p>
          <a:endParaRPr lang="en-US"/>
        </a:p>
      </dgm:t>
    </dgm:pt>
    <dgm:pt modelId="{CB3A3B0D-64F0-4AF3-9658-3274792E930E}" type="sibTrans" cxnId="{C6C9F503-C9F4-410F-89C3-A4B5ECE86833}">
      <dgm:prSet/>
      <dgm:spPr/>
      <dgm:t>
        <a:bodyPr/>
        <a:lstStyle/>
        <a:p>
          <a:endParaRPr lang="en-US"/>
        </a:p>
      </dgm:t>
    </dgm:pt>
    <dgm:pt modelId="{4E762722-F3C8-40D4-968F-9FA4EDFE58D2}">
      <dgm:prSet/>
      <dgm:spPr/>
      <dgm:t>
        <a:bodyPr/>
        <a:lstStyle/>
        <a:p>
          <a:r>
            <a:rPr lang="en-US"/>
            <a:t>➢ Education is a collaborative partnership with central DOE, staff, scholars, families, and resources in the community.</a:t>
          </a:r>
        </a:p>
      </dgm:t>
    </dgm:pt>
    <dgm:pt modelId="{93265F81-79F5-4D7F-B5BF-78431F913D2F}" type="parTrans" cxnId="{0B373808-27D7-4968-9814-740F0F490FB9}">
      <dgm:prSet/>
      <dgm:spPr/>
      <dgm:t>
        <a:bodyPr/>
        <a:lstStyle/>
        <a:p>
          <a:endParaRPr lang="en-US"/>
        </a:p>
      </dgm:t>
    </dgm:pt>
    <dgm:pt modelId="{1984660F-DF48-4628-B6F0-4802E94E5B34}" type="sibTrans" cxnId="{0B373808-27D7-4968-9814-740F0F490FB9}">
      <dgm:prSet/>
      <dgm:spPr/>
      <dgm:t>
        <a:bodyPr/>
        <a:lstStyle/>
        <a:p>
          <a:endParaRPr lang="en-US"/>
        </a:p>
      </dgm:t>
    </dgm:pt>
    <dgm:pt modelId="{78641A23-991C-4DCA-92CA-F7EAF0A6FF24}">
      <dgm:prSet phldr="0"/>
      <dgm:spPr/>
      <dgm:t>
        <a:bodyPr/>
        <a:lstStyle/>
        <a:p>
          <a:r>
            <a:rPr lang="en-US"/>
            <a:t>➢ A safe and caring environment is important to scholars and staff.</a:t>
          </a:r>
        </a:p>
      </dgm:t>
    </dgm:pt>
    <dgm:pt modelId="{A9882D37-64C5-42C1-8FD1-5B5BF9B82CBC}" type="parTrans" cxnId="{F0CE35D9-28B9-4FB8-8B46-9F5D16CE8E1F}">
      <dgm:prSet/>
      <dgm:spPr/>
      <dgm:t>
        <a:bodyPr/>
        <a:lstStyle/>
        <a:p>
          <a:endParaRPr lang="en-US"/>
        </a:p>
      </dgm:t>
    </dgm:pt>
    <dgm:pt modelId="{CA17105A-A394-4065-BA71-C1296FEA9DD0}" type="sibTrans" cxnId="{F0CE35D9-28B9-4FB8-8B46-9F5D16CE8E1F}">
      <dgm:prSet/>
      <dgm:spPr/>
      <dgm:t>
        <a:bodyPr/>
        <a:lstStyle/>
        <a:p>
          <a:endParaRPr lang="en-US"/>
        </a:p>
      </dgm:t>
    </dgm:pt>
    <dgm:pt modelId="{B2A1D2FD-ED86-40D2-A77F-077F500B2347}" type="pres">
      <dgm:prSet presAssocID="{FA0B63DE-5D6A-4025-8550-1FD6B8783146}" presName="root" presStyleCnt="0">
        <dgm:presLayoutVars>
          <dgm:dir/>
          <dgm:resizeHandles val="exact"/>
        </dgm:presLayoutVars>
      </dgm:prSet>
      <dgm:spPr/>
    </dgm:pt>
    <dgm:pt modelId="{BBCBC8C6-4BBA-41F8-BE99-BB6E667FCDEA}" type="pres">
      <dgm:prSet presAssocID="{FA0B63DE-5D6A-4025-8550-1FD6B8783146}" presName="container" presStyleCnt="0">
        <dgm:presLayoutVars>
          <dgm:dir/>
          <dgm:resizeHandles val="exact"/>
        </dgm:presLayoutVars>
      </dgm:prSet>
      <dgm:spPr/>
    </dgm:pt>
    <dgm:pt modelId="{B39BBA3D-28C0-45E3-8AD0-8D774DCC22C2}" type="pres">
      <dgm:prSet presAssocID="{8C480B6F-F024-4932-9C92-0AEFD377896F}" presName="compNode" presStyleCnt="0"/>
      <dgm:spPr/>
    </dgm:pt>
    <dgm:pt modelId="{4177B64B-1366-4718-8E97-617BEA9A6022}" type="pres">
      <dgm:prSet presAssocID="{8C480B6F-F024-4932-9C92-0AEFD377896F}" presName="iconBgRect" presStyleLbl="bgShp" presStyleIdx="0" presStyleCnt="8"/>
      <dgm:spPr/>
    </dgm:pt>
    <dgm:pt modelId="{2DCC2EEB-DDF5-4389-98B0-A089A6EA62E4}" type="pres">
      <dgm:prSet presAssocID="{8C480B6F-F024-4932-9C92-0AEFD377896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Face Outline"/>
        </a:ext>
      </dgm:extLst>
    </dgm:pt>
    <dgm:pt modelId="{BE95DBD0-0805-4827-BA7B-E9064CBB92C5}" type="pres">
      <dgm:prSet presAssocID="{8C480B6F-F024-4932-9C92-0AEFD377896F}" presName="spaceRect" presStyleCnt="0"/>
      <dgm:spPr/>
    </dgm:pt>
    <dgm:pt modelId="{5D064108-12B0-400F-A496-DEB44FE467C6}" type="pres">
      <dgm:prSet presAssocID="{8C480B6F-F024-4932-9C92-0AEFD377896F}" presName="textRect" presStyleLbl="revTx" presStyleIdx="0" presStyleCnt="8">
        <dgm:presLayoutVars>
          <dgm:chMax val="1"/>
          <dgm:chPref val="1"/>
        </dgm:presLayoutVars>
      </dgm:prSet>
      <dgm:spPr/>
    </dgm:pt>
    <dgm:pt modelId="{BC1BB8D3-F05E-41EF-8D3C-1B9FD1375C40}" type="pres">
      <dgm:prSet presAssocID="{CF5695D1-D9C2-412D-A9A0-4A00C13F9D29}" presName="sibTrans" presStyleLbl="sibTrans2D1" presStyleIdx="0" presStyleCnt="0"/>
      <dgm:spPr/>
    </dgm:pt>
    <dgm:pt modelId="{23C09DBB-D640-46C0-9BEF-F40E969FDCC5}" type="pres">
      <dgm:prSet presAssocID="{EDA6E9A2-B32F-4AB6-880F-5F2CF10B7CCD}" presName="compNode" presStyleCnt="0"/>
      <dgm:spPr/>
    </dgm:pt>
    <dgm:pt modelId="{FDD8A503-FCB8-4768-93F0-F1A3219D7F27}" type="pres">
      <dgm:prSet presAssocID="{EDA6E9A2-B32F-4AB6-880F-5F2CF10B7CCD}" presName="iconBgRect" presStyleLbl="bgShp" presStyleIdx="1" presStyleCnt="8"/>
      <dgm:spPr/>
    </dgm:pt>
    <dgm:pt modelId="{3C4E5BDD-A9EE-4A7F-BBAE-4807E7C39790}" type="pres">
      <dgm:prSet presAssocID="{EDA6E9A2-B32F-4AB6-880F-5F2CF10B7CC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
        </a:ext>
      </dgm:extLst>
    </dgm:pt>
    <dgm:pt modelId="{D9B268AA-F09A-48D9-A74B-6E1C0A9EBDF3}" type="pres">
      <dgm:prSet presAssocID="{EDA6E9A2-B32F-4AB6-880F-5F2CF10B7CCD}" presName="spaceRect" presStyleCnt="0"/>
      <dgm:spPr/>
    </dgm:pt>
    <dgm:pt modelId="{7ABFA446-0D5A-456F-8EB2-DD4010E39196}" type="pres">
      <dgm:prSet presAssocID="{EDA6E9A2-B32F-4AB6-880F-5F2CF10B7CCD}" presName="textRect" presStyleLbl="revTx" presStyleIdx="1" presStyleCnt="8">
        <dgm:presLayoutVars>
          <dgm:chMax val="1"/>
          <dgm:chPref val="1"/>
        </dgm:presLayoutVars>
      </dgm:prSet>
      <dgm:spPr/>
    </dgm:pt>
    <dgm:pt modelId="{AD2A06EE-3BBC-498E-86BD-29A609440B12}" type="pres">
      <dgm:prSet presAssocID="{69B7F73F-01D8-47BB-A89D-FA9DA9D0735A}" presName="sibTrans" presStyleLbl="sibTrans2D1" presStyleIdx="0" presStyleCnt="0"/>
      <dgm:spPr/>
    </dgm:pt>
    <dgm:pt modelId="{3C5FFA25-E9A1-434B-A7F2-340C684CB88D}" type="pres">
      <dgm:prSet presAssocID="{453B2B36-3FF9-4A2E-BE5F-DFD879F17BA9}" presName="compNode" presStyleCnt="0"/>
      <dgm:spPr/>
    </dgm:pt>
    <dgm:pt modelId="{2D66BF22-72FE-4BBC-B0AA-F160EA4EE5A0}" type="pres">
      <dgm:prSet presAssocID="{453B2B36-3FF9-4A2E-BE5F-DFD879F17BA9}" presName="iconBgRect" presStyleLbl="bgShp" presStyleIdx="2" presStyleCnt="8"/>
      <dgm:spPr/>
    </dgm:pt>
    <dgm:pt modelId="{DF82911B-503E-4A47-B28D-E3D272D84E7E}" type="pres">
      <dgm:prSet presAssocID="{453B2B36-3FF9-4A2E-BE5F-DFD879F17BA9}"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8EC90C1A-4EEC-43D8-8972-B07A51E9FA6D}" type="pres">
      <dgm:prSet presAssocID="{453B2B36-3FF9-4A2E-BE5F-DFD879F17BA9}" presName="spaceRect" presStyleCnt="0"/>
      <dgm:spPr/>
    </dgm:pt>
    <dgm:pt modelId="{0BECBE1E-A235-4286-A28F-3DB78C8A9A31}" type="pres">
      <dgm:prSet presAssocID="{453B2B36-3FF9-4A2E-BE5F-DFD879F17BA9}" presName="textRect" presStyleLbl="revTx" presStyleIdx="2" presStyleCnt="8">
        <dgm:presLayoutVars>
          <dgm:chMax val="1"/>
          <dgm:chPref val="1"/>
        </dgm:presLayoutVars>
      </dgm:prSet>
      <dgm:spPr/>
    </dgm:pt>
    <dgm:pt modelId="{1A53B8A3-533D-4581-9577-5C5410F49E55}" type="pres">
      <dgm:prSet presAssocID="{0B918162-9C2A-4377-8DAA-201D2FBB7988}" presName="sibTrans" presStyleLbl="sibTrans2D1" presStyleIdx="0" presStyleCnt="0"/>
      <dgm:spPr/>
    </dgm:pt>
    <dgm:pt modelId="{96BADE7C-1FA0-47D1-A824-FF03EA4112C2}" type="pres">
      <dgm:prSet presAssocID="{AC6FD84A-E0CC-4470-B430-B1DB10D7D5E2}" presName="compNode" presStyleCnt="0"/>
      <dgm:spPr/>
    </dgm:pt>
    <dgm:pt modelId="{821177E0-350C-4B9A-B4A1-8FBDE38B89BC}" type="pres">
      <dgm:prSet presAssocID="{AC6FD84A-E0CC-4470-B430-B1DB10D7D5E2}" presName="iconBgRect" presStyleLbl="bgShp" presStyleIdx="3" presStyleCnt="8"/>
      <dgm:spPr/>
    </dgm:pt>
    <dgm:pt modelId="{68A179D4-5AD2-4213-9118-3A096218D8F3}" type="pres">
      <dgm:prSet presAssocID="{AC6FD84A-E0CC-4470-B430-B1DB10D7D5E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FBBD88C-E45F-479C-A017-4DC917D3B0C2}" type="pres">
      <dgm:prSet presAssocID="{AC6FD84A-E0CC-4470-B430-B1DB10D7D5E2}" presName="spaceRect" presStyleCnt="0"/>
      <dgm:spPr/>
    </dgm:pt>
    <dgm:pt modelId="{94EEA6C3-BF7C-4FAC-AF31-653489DC607B}" type="pres">
      <dgm:prSet presAssocID="{AC6FD84A-E0CC-4470-B430-B1DB10D7D5E2}" presName="textRect" presStyleLbl="revTx" presStyleIdx="3" presStyleCnt="8">
        <dgm:presLayoutVars>
          <dgm:chMax val="1"/>
          <dgm:chPref val="1"/>
        </dgm:presLayoutVars>
      </dgm:prSet>
      <dgm:spPr/>
    </dgm:pt>
    <dgm:pt modelId="{675C4CF1-B8F9-4EB2-ABF2-32FCCF3C235E}" type="pres">
      <dgm:prSet presAssocID="{895AC94D-0A12-475C-8B27-8D7F0D38D1BC}" presName="sibTrans" presStyleLbl="sibTrans2D1" presStyleIdx="0" presStyleCnt="0"/>
      <dgm:spPr/>
    </dgm:pt>
    <dgm:pt modelId="{8EC5CD6D-6FAE-409A-8D91-D3E48DEF50E5}" type="pres">
      <dgm:prSet presAssocID="{B138F72F-3ECE-49A5-BD75-CE51A8BBA510}" presName="compNode" presStyleCnt="0"/>
      <dgm:spPr/>
    </dgm:pt>
    <dgm:pt modelId="{42CF6280-FD10-423C-8C20-3276278A73F8}" type="pres">
      <dgm:prSet presAssocID="{B138F72F-3ECE-49A5-BD75-CE51A8BBA510}" presName="iconBgRect" presStyleLbl="bgShp" presStyleIdx="4" presStyleCnt="8"/>
      <dgm:spPr/>
    </dgm:pt>
    <dgm:pt modelId="{F97ACFE9-5F2F-4262-AF5B-5BDFC19747C1}" type="pres">
      <dgm:prSet presAssocID="{B138F72F-3ECE-49A5-BD75-CE51A8BBA51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ycle with People"/>
        </a:ext>
      </dgm:extLst>
    </dgm:pt>
    <dgm:pt modelId="{A9365F03-59CC-41EE-A6F5-4EFEDE296839}" type="pres">
      <dgm:prSet presAssocID="{B138F72F-3ECE-49A5-BD75-CE51A8BBA510}" presName="spaceRect" presStyleCnt="0"/>
      <dgm:spPr/>
    </dgm:pt>
    <dgm:pt modelId="{A9C2C3B7-4270-4617-8954-BE62817F5BA2}" type="pres">
      <dgm:prSet presAssocID="{B138F72F-3ECE-49A5-BD75-CE51A8BBA510}" presName="textRect" presStyleLbl="revTx" presStyleIdx="4" presStyleCnt="8">
        <dgm:presLayoutVars>
          <dgm:chMax val="1"/>
          <dgm:chPref val="1"/>
        </dgm:presLayoutVars>
      </dgm:prSet>
      <dgm:spPr/>
    </dgm:pt>
    <dgm:pt modelId="{12019F23-7B17-4371-9D9B-BBACC6D6F9B0}" type="pres">
      <dgm:prSet presAssocID="{E6DE9B1E-709E-4C4A-A2A9-EDB8A807FD00}" presName="sibTrans" presStyleLbl="sibTrans2D1" presStyleIdx="0" presStyleCnt="0"/>
      <dgm:spPr/>
    </dgm:pt>
    <dgm:pt modelId="{015DDDF9-772F-4762-8A35-D8A585DA7E7F}" type="pres">
      <dgm:prSet presAssocID="{E21C5594-C4F6-4C3B-9367-842E6A6ADD17}" presName="compNode" presStyleCnt="0"/>
      <dgm:spPr/>
    </dgm:pt>
    <dgm:pt modelId="{9E8B56EE-9C86-42F4-B801-F6F632D3ACC6}" type="pres">
      <dgm:prSet presAssocID="{E21C5594-C4F6-4C3B-9367-842E6A6ADD17}" presName="iconBgRect" presStyleLbl="bgShp" presStyleIdx="5" presStyleCnt="8"/>
      <dgm:spPr/>
    </dgm:pt>
    <dgm:pt modelId="{D076D97C-2E39-45A0-B4C3-C65A63BA9A8A}" type="pres">
      <dgm:prSet presAssocID="{E21C5594-C4F6-4C3B-9367-842E6A6ADD1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ssroom"/>
        </a:ext>
      </dgm:extLst>
    </dgm:pt>
    <dgm:pt modelId="{B4EDD98C-D303-4EEB-89AA-173E3E3009FC}" type="pres">
      <dgm:prSet presAssocID="{E21C5594-C4F6-4C3B-9367-842E6A6ADD17}" presName="spaceRect" presStyleCnt="0"/>
      <dgm:spPr/>
    </dgm:pt>
    <dgm:pt modelId="{79EBD93F-ABD7-4161-8CB4-B575F6BE257E}" type="pres">
      <dgm:prSet presAssocID="{E21C5594-C4F6-4C3B-9367-842E6A6ADD17}" presName="textRect" presStyleLbl="revTx" presStyleIdx="5" presStyleCnt="8">
        <dgm:presLayoutVars>
          <dgm:chMax val="1"/>
          <dgm:chPref val="1"/>
        </dgm:presLayoutVars>
      </dgm:prSet>
      <dgm:spPr/>
    </dgm:pt>
    <dgm:pt modelId="{EBD481FA-94D2-4FB4-9679-7E63C7972991}" type="pres">
      <dgm:prSet presAssocID="{CB3A3B0D-64F0-4AF3-9658-3274792E930E}" presName="sibTrans" presStyleLbl="sibTrans2D1" presStyleIdx="0" presStyleCnt="0"/>
      <dgm:spPr/>
    </dgm:pt>
    <dgm:pt modelId="{A828C1A2-6CC7-46D2-B3CB-2A84CB8AC8E5}" type="pres">
      <dgm:prSet presAssocID="{78641A23-991C-4DCA-92CA-F7EAF0A6FF24}" presName="compNode" presStyleCnt="0"/>
      <dgm:spPr/>
    </dgm:pt>
    <dgm:pt modelId="{C7BCCBEB-6B95-41CA-9321-A2410A638365}" type="pres">
      <dgm:prSet presAssocID="{78641A23-991C-4DCA-92CA-F7EAF0A6FF24}" presName="iconBgRect" presStyleLbl="bgShp" presStyleIdx="6" presStyleCnt="8"/>
      <dgm:spPr/>
    </dgm:pt>
    <dgm:pt modelId="{D4F5CDE6-4B17-4879-9E86-933F93A90ECD}" type="pres">
      <dgm:prSet presAssocID="{78641A23-991C-4DCA-92CA-F7EAF0A6FF24}" presName="iconRect" presStyleLbl="node1" presStyleIdx="6" presStyleCnt="8"/>
      <dgm:spPr>
        <a:ln>
          <a:noFill/>
        </a:ln>
      </dgm:spPr>
    </dgm:pt>
    <dgm:pt modelId="{3DE4CECB-BE8E-415F-A82F-2A4706E40523}" type="pres">
      <dgm:prSet presAssocID="{78641A23-991C-4DCA-92CA-F7EAF0A6FF24}" presName="spaceRect" presStyleCnt="0"/>
      <dgm:spPr/>
    </dgm:pt>
    <dgm:pt modelId="{07890CE6-B980-4C9F-85C2-CE6F2209D874}" type="pres">
      <dgm:prSet presAssocID="{78641A23-991C-4DCA-92CA-F7EAF0A6FF24}" presName="textRect" presStyleLbl="revTx" presStyleIdx="6" presStyleCnt="8">
        <dgm:presLayoutVars>
          <dgm:chMax val="1"/>
          <dgm:chPref val="1"/>
        </dgm:presLayoutVars>
      </dgm:prSet>
      <dgm:spPr/>
    </dgm:pt>
    <dgm:pt modelId="{D58DE0B3-C980-4743-A095-2192AFA29659}" type="pres">
      <dgm:prSet presAssocID="{CA17105A-A394-4065-BA71-C1296FEA9DD0}" presName="sibTrans" presStyleLbl="sibTrans2D1" presStyleIdx="0" presStyleCnt="0"/>
      <dgm:spPr/>
    </dgm:pt>
    <dgm:pt modelId="{F1FBD2C9-91BD-4A26-BE71-3CC46808BC58}" type="pres">
      <dgm:prSet presAssocID="{4E762722-F3C8-40D4-968F-9FA4EDFE58D2}" presName="compNode" presStyleCnt="0"/>
      <dgm:spPr/>
    </dgm:pt>
    <dgm:pt modelId="{5BD5CB8C-1852-4234-A63F-1AECF4EDA53B}" type="pres">
      <dgm:prSet presAssocID="{4E762722-F3C8-40D4-968F-9FA4EDFE58D2}" presName="iconBgRect" presStyleLbl="bgShp" presStyleIdx="7" presStyleCnt="8"/>
      <dgm:spPr/>
    </dgm:pt>
    <dgm:pt modelId="{D656E40A-6AF0-4C04-A247-7C4C108FC164}" type="pres">
      <dgm:prSet presAssocID="{4E762722-F3C8-40D4-968F-9FA4EDFE58D2}" presName="iconRect" presStyleLbl="node1" presStyleIdx="7"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choolhouse"/>
        </a:ext>
      </dgm:extLst>
    </dgm:pt>
    <dgm:pt modelId="{CF0F55D4-2118-4FB4-9122-F02A38581D51}" type="pres">
      <dgm:prSet presAssocID="{4E762722-F3C8-40D4-968F-9FA4EDFE58D2}" presName="spaceRect" presStyleCnt="0"/>
      <dgm:spPr/>
    </dgm:pt>
    <dgm:pt modelId="{E05B4041-8241-497E-BA43-519D3CA2CFD3}" type="pres">
      <dgm:prSet presAssocID="{4E762722-F3C8-40D4-968F-9FA4EDFE58D2}" presName="textRect" presStyleLbl="revTx" presStyleIdx="7" presStyleCnt="8">
        <dgm:presLayoutVars>
          <dgm:chMax val="1"/>
          <dgm:chPref val="1"/>
        </dgm:presLayoutVars>
      </dgm:prSet>
      <dgm:spPr/>
    </dgm:pt>
  </dgm:ptLst>
  <dgm:cxnLst>
    <dgm:cxn modelId="{C6C9F503-C9F4-410F-89C3-A4B5ECE86833}" srcId="{FA0B63DE-5D6A-4025-8550-1FD6B8783146}" destId="{E21C5594-C4F6-4C3B-9367-842E6A6ADD17}" srcOrd="5" destOrd="0" parTransId="{12FFBC3E-C3A0-4671-9ABA-2249546E3006}" sibTransId="{CB3A3B0D-64F0-4AF3-9658-3274792E930E}"/>
    <dgm:cxn modelId="{D4E58007-E105-4594-97FE-CC85A2C775FC}" type="presOf" srcId="{E21C5594-C4F6-4C3B-9367-842E6A6ADD17}" destId="{79EBD93F-ABD7-4161-8CB4-B575F6BE257E}" srcOrd="0" destOrd="0" presId="urn:microsoft.com/office/officeart/2018/2/layout/IconCircleList"/>
    <dgm:cxn modelId="{0B373808-27D7-4968-9814-740F0F490FB9}" srcId="{FA0B63DE-5D6A-4025-8550-1FD6B8783146}" destId="{4E762722-F3C8-40D4-968F-9FA4EDFE58D2}" srcOrd="7" destOrd="0" parTransId="{93265F81-79F5-4D7F-B5BF-78431F913D2F}" sibTransId="{1984660F-DF48-4628-B6F0-4802E94E5B34}"/>
    <dgm:cxn modelId="{8B3EC70E-46D1-45BB-A12E-7E0A04A35C97}" srcId="{FA0B63DE-5D6A-4025-8550-1FD6B8783146}" destId="{8C480B6F-F024-4932-9C92-0AEFD377896F}" srcOrd="0" destOrd="0" parTransId="{4C84BF20-AC6B-457F-967C-9484E02BADE9}" sibTransId="{CF5695D1-D9C2-412D-A9A0-4A00C13F9D29}"/>
    <dgm:cxn modelId="{BAA44121-0675-4E14-86BE-BCB7EC6C6AF1}" type="presOf" srcId="{CA17105A-A394-4065-BA71-C1296FEA9DD0}" destId="{D58DE0B3-C980-4743-A095-2192AFA29659}" srcOrd="0" destOrd="0" presId="urn:microsoft.com/office/officeart/2018/2/layout/IconCircleList"/>
    <dgm:cxn modelId="{4B6E7622-DA8B-4D04-85D8-ACFA07038B40}" type="presOf" srcId="{CF5695D1-D9C2-412D-A9A0-4A00C13F9D29}" destId="{BC1BB8D3-F05E-41EF-8D3C-1B9FD1375C40}" srcOrd="0" destOrd="0" presId="urn:microsoft.com/office/officeart/2018/2/layout/IconCircleList"/>
    <dgm:cxn modelId="{5CEA6425-8710-43DB-85D0-37EFC8F4F9C9}" type="presOf" srcId="{78641A23-991C-4DCA-92CA-F7EAF0A6FF24}" destId="{07890CE6-B980-4C9F-85C2-CE6F2209D874}" srcOrd="0" destOrd="0" presId="urn:microsoft.com/office/officeart/2018/2/layout/IconCircleList"/>
    <dgm:cxn modelId="{425DE625-1079-4DC3-9804-3726D5D371A3}" type="presOf" srcId="{EDA6E9A2-B32F-4AB6-880F-5F2CF10B7CCD}" destId="{7ABFA446-0D5A-456F-8EB2-DD4010E39196}" srcOrd="0" destOrd="0" presId="urn:microsoft.com/office/officeart/2018/2/layout/IconCircleList"/>
    <dgm:cxn modelId="{21C3E25F-7E9B-4E7F-97DB-B8CFECA6973B}" srcId="{FA0B63DE-5D6A-4025-8550-1FD6B8783146}" destId="{EDA6E9A2-B32F-4AB6-880F-5F2CF10B7CCD}" srcOrd="1" destOrd="0" parTransId="{B472BA9A-2554-4571-8AF5-91567170115A}" sibTransId="{69B7F73F-01D8-47BB-A89D-FA9DA9D0735A}"/>
    <dgm:cxn modelId="{D81B5E65-6658-4F55-8A97-93D1622D89CC}" type="presOf" srcId="{69B7F73F-01D8-47BB-A89D-FA9DA9D0735A}" destId="{AD2A06EE-3BBC-498E-86BD-29A609440B12}" srcOrd="0" destOrd="0" presId="urn:microsoft.com/office/officeart/2018/2/layout/IconCircleList"/>
    <dgm:cxn modelId="{23704F47-4E19-4108-9838-DEC8FD67DE44}" type="presOf" srcId="{453B2B36-3FF9-4A2E-BE5F-DFD879F17BA9}" destId="{0BECBE1E-A235-4286-A28F-3DB78C8A9A31}" srcOrd="0" destOrd="0" presId="urn:microsoft.com/office/officeart/2018/2/layout/IconCircleList"/>
    <dgm:cxn modelId="{87DD556F-53CC-43C6-97BB-A46A6B93ACA1}" type="presOf" srcId="{8C480B6F-F024-4932-9C92-0AEFD377896F}" destId="{5D064108-12B0-400F-A496-DEB44FE467C6}" srcOrd="0" destOrd="0" presId="urn:microsoft.com/office/officeart/2018/2/layout/IconCircleList"/>
    <dgm:cxn modelId="{0F70FA71-64DB-4014-95AE-309362CB3B80}" type="presOf" srcId="{E6DE9B1E-709E-4C4A-A2A9-EDB8A807FD00}" destId="{12019F23-7B17-4371-9D9B-BBACC6D6F9B0}" srcOrd="0" destOrd="0" presId="urn:microsoft.com/office/officeart/2018/2/layout/IconCircleList"/>
    <dgm:cxn modelId="{A3296F76-199B-423D-A338-BE6038D3DCC4}" srcId="{FA0B63DE-5D6A-4025-8550-1FD6B8783146}" destId="{B138F72F-3ECE-49A5-BD75-CE51A8BBA510}" srcOrd="4" destOrd="0" parTransId="{77A1B4B6-850A-400B-8CFD-D6AA4AA1DA1B}" sibTransId="{E6DE9B1E-709E-4C4A-A2A9-EDB8A807FD00}"/>
    <dgm:cxn modelId="{4521867C-549C-4A0E-8C07-E134AC8B0C98}" type="presOf" srcId="{FA0B63DE-5D6A-4025-8550-1FD6B8783146}" destId="{B2A1D2FD-ED86-40D2-A77F-077F500B2347}" srcOrd="0" destOrd="0" presId="urn:microsoft.com/office/officeart/2018/2/layout/IconCircleList"/>
    <dgm:cxn modelId="{55F0C27C-51A4-48D3-9EF2-97ED61A7A20B}" type="presOf" srcId="{B138F72F-3ECE-49A5-BD75-CE51A8BBA510}" destId="{A9C2C3B7-4270-4617-8954-BE62817F5BA2}" srcOrd="0" destOrd="0" presId="urn:microsoft.com/office/officeart/2018/2/layout/IconCircleList"/>
    <dgm:cxn modelId="{0DC93085-8CE6-45D1-A8A2-C2641CA93507}" srcId="{FA0B63DE-5D6A-4025-8550-1FD6B8783146}" destId="{453B2B36-3FF9-4A2E-BE5F-DFD879F17BA9}" srcOrd="2" destOrd="0" parTransId="{56AB79DD-6EFD-4F67-B6DC-EA8450BECB8F}" sibTransId="{0B918162-9C2A-4377-8DAA-201D2FBB7988}"/>
    <dgm:cxn modelId="{52682E90-2E35-4484-B8FD-68014EB63437}" type="presOf" srcId="{895AC94D-0A12-475C-8B27-8D7F0D38D1BC}" destId="{675C4CF1-B8F9-4EB2-ABF2-32FCCF3C235E}" srcOrd="0" destOrd="0" presId="urn:microsoft.com/office/officeart/2018/2/layout/IconCircleList"/>
    <dgm:cxn modelId="{7A24B096-D63C-40E8-9679-17C6C69C7FAC}" type="presOf" srcId="{AC6FD84A-E0CC-4470-B430-B1DB10D7D5E2}" destId="{94EEA6C3-BF7C-4FAC-AF31-653489DC607B}" srcOrd="0" destOrd="0" presId="urn:microsoft.com/office/officeart/2018/2/layout/IconCircleList"/>
    <dgm:cxn modelId="{823FEBB4-A8A6-4D07-B121-83FF25C97938}" srcId="{FA0B63DE-5D6A-4025-8550-1FD6B8783146}" destId="{AC6FD84A-E0CC-4470-B430-B1DB10D7D5E2}" srcOrd="3" destOrd="0" parTransId="{EA02A4E3-71C0-4CE9-A3DB-17E7B1EC1D18}" sibTransId="{895AC94D-0A12-475C-8B27-8D7F0D38D1BC}"/>
    <dgm:cxn modelId="{CACFB1BF-3DC5-4926-B6B7-74949C386905}" type="presOf" srcId="{4E762722-F3C8-40D4-968F-9FA4EDFE58D2}" destId="{E05B4041-8241-497E-BA43-519D3CA2CFD3}" srcOrd="0" destOrd="0" presId="urn:microsoft.com/office/officeart/2018/2/layout/IconCircleList"/>
    <dgm:cxn modelId="{422C75D0-F9AE-48C9-B443-FED3004A9AF7}" type="presOf" srcId="{0B918162-9C2A-4377-8DAA-201D2FBB7988}" destId="{1A53B8A3-533D-4581-9577-5C5410F49E55}" srcOrd="0" destOrd="0" presId="urn:microsoft.com/office/officeart/2018/2/layout/IconCircleList"/>
    <dgm:cxn modelId="{F0CE35D9-28B9-4FB8-8B46-9F5D16CE8E1F}" srcId="{FA0B63DE-5D6A-4025-8550-1FD6B8783146}" destId="{78641A23-991C-4DCA-92CA-F7EAF0A6FF24}" srcOrd="6" destOrd="0" parTransId="{A9882D37-64C5-42C1-8FD1-5B5BF9B82CBC}" sibTransId="{CA17105A-A394-4065-BA71-C1296FEA9DD0}"/>
    <dgm:cxn modelId="{18C16EFE-773C-424F-A48D-1270DFE3E7D5}" type="presOf" srcId="{CB3A3B0D-64F0-4AF3-9658-3274792E930E}" destId="{EBD481FA-94D2-4FB4-9679-7E63C7972991}" srcOrd="0" destOrd="0" presId="urn:microsoft.com/office/officeart/2018/2/layout/IconCircleList"/>
    <dgm:cxn modelId="{E7924EB8-0C4B-4F7B-8DE7-774507C8489D}" type="presParOf" srcId="{B2A1D2FD-ED86-40D2-A77F-077F500B2347}" destId="{BBCBC8C6-4BBA-41F8-BE99-BB6E667FCDEA}" srcOrd="0" destOrd="0" presId="urn:microsoft.com/office/officeart/2018/2/layout/IconCircleList"/>
    <dgm:cxn modelId="{B8729676-EB4A-4A2C-83EF-343D4105B83E}" type="presParOf" srcId="{BBCBC8C6-4BBA-41F8-BE99-BB6E667FCDEA}" destId="{B39BBA3D-28C0-45E3-8AD0-8D774DCC22C2}" srcOrd="0" destOrd="0" presId="urn:microsoft.com/office/officeart/2018/2/layout/IconCircleList"/>
    <dgm:cxn modelId="{4341C02F-947B-470C-851C-BBABBDB02C0A}" type="presParOf" srcId="{B39BBA3D-28C0-45E3-8AD0-8D774DCC22C2}" destId="{4177B64B-1366-4718-8E97-617BEA9A6022}" srcOrd="0" destOrd="0" presId="urn:microsoft.com/office/officeart/2018/2/layout/IconCircleList"/>
    <dgm:cxn modelId="{92CE398D-D3E2-475F-9259-3FC5FAE8C535}" type="presParOf" srcId="{B39BBA3D-28C0-45E3-8AD0-8D774DCC22C2}" destId="{2DCC2EEB-DDF5-4389-98B0-A089A6EA62E4}" srcOrd="1" destOrd="0" presId="urn:microsoft.com/office/officeart/2018/2/layout/IconCircleList"/>
    <dgm:cxn modelId="{0FBF9426-AEF6-40B7-9DE0-02F97CC0E0BE}" type="presParOf" srcId="{B39BBA3D-28C0-45E3-8AD0-8D774DCC22C2}" destId="{BE95DBD0-0805-4827-BA7B-E9064CBB92C5}" srcOrd="2" destOrd="0" presId="urn:microsoft.com/office/officeart/2018/2/layout/IconCircleList"/>
    <dgm:cxn modelId="{E92EEF7E-5EA2-4D30-A4A2-5E7311161E7C}" type="presParOf" srcId="{B39BBA3D-28C0-45E3-8AD0-8D774DCC22C2}" destId="{5D064108-12B0-400F-A496-DEB44FE467C6}" srcOrd="3" destOrd="0" presId="urn:microsoft.com/office/officeart/2018/2/layout/IconCircleList"/>
    <dgm:cxn modelId="{CA486C27-1993-402F-81B9-6B7D37873406}" type="presParOf" srcId="{BBCBC8C6-4BBA-41F8-BE99-BB6E667FCDEA}" destId="{BC1BB8D3-F05E-41EF-8D3C-1B9FD1375C40}" srcOrd="1" destOrd="0" presId="urn:microsoft.com/office/officeart/2018/2/layout/IconCircleList"/>
    <dgm:cxn modelId="{7F743C04-0AE5-4DF4-8D06-563B1D0732EF}" type="presParOf" srcId="{BBCBC8C6-4BBA-41F8-BE99-BB6E667FCDEA}" destId="{23C09DBB-D640-46C0-9BEF-F40E969FDCC5}" srcOrd="2" destOrd="0" presId="urn:microsoft.com/office/officeart/2018/2/layout/IconCircleList"/>
    <dgm:cxn modelId="{4BF87DC5-4821-4353-A815-FC773498136F}" type="presParOf" srcId="{23C09DBB-D640-46C0-9BEF-F40E969FDCC5}" destId="{FDD8A503-FCB8-4768-93F0-F1A3219D7F27}" srcOrd="0" destOrd="0" presId="urn:microsoft.com/office/officeart/2018/2/layout/IconCircleList"/>
    <dgm:cxn modelId="{85B246B8-75F9-4BCE-ABE8-31FAB3F52EB0}" type="presParOf" srcId="{23C09DBB-D640-46C0-9BEF-F40E969FDCC5}" destId="{3C4E5BDD-A9EE-4A7F-BBAE-4807E7C39790}" srcOrd="1" destOrd="0" presId="urn:microsoft.com/office/officeart/2018/2/layout/IconCircleList"/>
    <dgm:cxn modelId="{E2E5B2E3-81AB-452F-BAE5-1FB87E68C088}" type="presParOf" srcId="{23C09DBB-D640-46C0-9BEF-F40E969FDCC5}" destId="{D9B268AA-F09A-48D9-A74B-6E1C0A9EBDF3}" srcOrd="2" destOrd="0" presId="urn:microsoft.com/office/officeart/2018/2/layout/IconCircleList"/>
    <dgm:cxn modelId="{E014D7BE-E8DF-4AF8-9B52-33B61686D18A}" type="presParOf" srcId="{23C09DBB-D640-46C0-9BEF-F40E969FDCC5}" destId="{7ABFA446-0D5A-456F-8EB2-DD4010E39196}" srcOrd="3" destOrd="0" presId="urn:microsoft.com/office/officeart/2018/2/layout/IconCircleList"/>
    <dgm:cxn modelId="{9D2F0175-E57A-4B5B-8B3B-7A7EAC35B1A0}" type="presParOf" srcId="{BBCBC8C6-4BBA-41F8-BE99-BB6E667FCDEA}" destId="{AD2A06EE-3BBC-498E-86BD-29A609440B12}" srcOrd="3" destOrd="0" presId="urn:microsoft.com/office/officeart/2018/2/layout/IconCircleList"/>
    <dgm:cxn modelId="{D192BB89-C845-4B84-8EBF-5DF5E7AA9771}" type="presParOf" srcId="{BBCBC8C6-4BBA-41F8-BE99-BB6E667FCDEA}" destId="{3C5FFA25-E9A1-434B-A7F2-340C684CB88D}" srcOrd="4" destOrd="0" presId="urn:microsoft.com/office/officeart/2018/2/layout/IconCircleList"/>
    <dgm:cxn modelId="{89295F87-0F96-4AAE-BAAF-360ED6FDCED0}" type="presParOf" srcId="{3C5FFA25-E9A1-434B-A7F2-340C684CB88D}" destId="{2D66BF22-72FE-4BBC-B0AA-F160EA4EE5A0}" srcOrd="0" destOrd="0" presId="urn:microsoft.com/office/officeart/2018/2/layout/IconCircleList"/>
    <dgm:cxn modelId="{C4FBF281-35BB-4EE9-B91A-167125BF8DED}" type="presParOf" srcId="{3C5FFA25-E9A1-434B-A7F2-340C684CB88D}" destId="{DF82911B-503E-4A47-B28D-E3D272D84E7E}" srcOrd="1" destOrd="0" presId="urn:microsoft.com/office/officeart/2018/2/layout/IconCircleList"/>
    <dgm:cxn modelId="{F1E912A1-A8FF-49DB-8F15-BFACCC415BA5}" type="presParOf" srcId="{3C5FFA25-E9A1-434B-A7F2-340C684CB88D}" destId="{8EC90C1A-4EEC-43D8-8972-B07A51E9FA6D}" srcOrd="2" destOrd="0" presId="urn:microsoft.com/office/officeart/2018/2/layout/IconCircleList"/>
    <dgm:cxn modelId="{D3D3FB64-5A70-4759-B9DA-08526C3B19AC}" type="presParOf" srcId="{3C5FFA25-E9A1-434B-A7F2-340C684CB88D}" destId="{0BECBE1E-A235-4286-A28F-3DB78C8A9A31}" srcOrd="3" destOrd="0" presId="urn:microsoft.com/office/officeart/2018/2/layout/IconCircleList"/>
    <dgm:cxn modelId="{43A9288B-F637-4C2C-ADD9-8A62D3EC6306}" type="presParOf" srcId="{BBCBC8C6-4BBA-41F8-BE99-BB6E667FCDEA}" destId="{1A53B8A3-533D-4581-9577-5C5410F49E55}" srcOrd="5" destOrd="0" presId="urn:microsoft.com/office/officeart/2018/2/layout/IconCircleList"/>
    <dgm:cxn modelId="{A6B21D77-CF37-4E09-8AB9-F90F00433242}" type="presParOf" srcId="{BBCBC8C6-4BBA-41F8-BE99-BB6E667FCDEA}" destId="{96BADE7C-1FA0-47D1-A824-FF03EA4112C2}" srcOrd="6" destOrd="0" presId="urn:microsoft.com/office/officeart/2018/2/layout/IconCircleList"/>
    <dgm:cxn modelId="{18680B40-BF4D-47EE-BFD6-5B0205406B89}" type="presParOf" srcId="{96BADE7C-1FA0-47D1-A824-FF03EA4112C2}" destId="{821177E0-350C-4B9A-B4A1-8FBDE38B89BC}" srcOrd="0" destOrd="0" presId="urn:microsoft.com/office/officeart/2018/2/layout/IconCircleList"/>
    <dgm:cxn modelId="{F9CA2D08-1D53-4530-8997-C49BC58ABA39}" type="presParOf" srcId="{96BADE7C-1FA0-47D1-A824-FF03EA4112C2}" destId="{68A179D4-5AD2-4213-9118-3A096218D8F3}" srcOrd="1" destOrd="0" presId="urn:microsoft.com/office/officeart/2018/2/layout/IconCircleList"/>
    <dgm:cxn modelId="{77BF8861-05BB-4B07-A9D0-282FF8C63D53}" type="presParOf" srcId="{96BADE7C-1FA0-47D1-A824-FF03EA4112C2}" destId="{1FBBD88C-E45F-479C-A017-4DC917D3B0C2}" srcOrd="2" destOrd="0" presId="urn:microsoft.com/office/officeart/2018/2/layout/IconCircleList"/>
    <dgm:cxn modelId="{C0B0B65D-F7A4-4097-9907-FC032BFE9294}" type="presParOf" srcId="{96BADE7C-1FA0-47D1-A824-FF03EA4112C2}" destId="{94EEA6C3-BF7C-4FAC-AF31-653489DC607B}" srcOrd="3" destOrd="0" presId="urn:microsoft.com/office/officeart/2018/2/layout/IconCircleList"/>
    <dgm:cxn modelId="{4DED680C-CE36-4EE6-94EC-23627C3DABE1}" type="presParOf" srcId="{BBCBC8C6-4BBA-41F8-BE99-BB6E667FCDEA}" destId="{675C4CF1-B8F9-4EB2-ABF2-32FCCF3C235E}" srcOrd="7" destOrd="0" presId="urn:microsoft.com/office/officeart/2018/2/layout/IconCircleList"/>
    <dgm:cxn modelId="{38E743D1-33DA-4690-8802-3EC1C06A811D}" type="presParOf" srcId="{BBCBC8C6-4BBA-41F8-BE99-BB6E667FCDEA}" destId="{8EC5CD6D-6FAE-409A-8D91-D3E48DEF50E5}" srcOrd="8" destOrd="0" presId="urn:microsoft.com/office/officeart/2018/2/layout/IconCircleList"/>
    <dgm:cxn modelId="{18A7411E-C739-493E-B197-F29C45823B7E}" type="presParOf" srcId="{8EC5CD6D-6FAE-409A-8D91-D3E48DEF50E5}" destId="{42CF6280-FD10-423C-8C20-3276278A73F8}" srcOrd="0" destOrd="0" presId="urn:microsoft.com/office/officeart/2018/2/layout/IconCircleList"/>
    <dgm:cxn modelId="{8ECA5DA6-A151-4690-BA0C-910F10A70AC8}" type="presParOf" srcId="{8EC5CD6D-6FAE-409A-8D91-D3E48DEF50E5}" destId="{F97ACFE9-5F2F-4262-AF5B-5BDFC19747C1}" srcOrd="1" destOrd="0" presId="urn:microsoft.com/office/officeart/2018/2/layout/IconCircleList"/>
    <dgm:cxn modelId="{F86EFE7E-877C-43A0-A9EA-97ECA2545298}" type="presParOf" srcId="{8EC5CD6D-6FAE-409A-8D91-D3E48DEF50E5}" destId="{A9365F03-59CC-41EE-A6F5-4EFEDE296839}" srcOrd="2" destOrd="0" presId="urn:microsoft.com/office/officeart/2018/2/layout/IconCircleList"/>
    <dgm:cxn modelId="{5C6CC338-1AE9-4A21-9AD1-C5A8212A2616}" type="presParOf" srcId="{8EC5CD6D-6FAE-409A-8D91-D3E48DEF50E5}" destId="{A9C2C3B7-4270-4617-8954-BE62817F5BA2}" srcOrd="3" destOrd="0" presId="urn:microsoft.com/office/officeart/2018/2/layout/IconCircleList"/>
    <dgm:cxn modelId="{3185A534-548B-4DE0-ACFE-60D25C686DD8}" type="presParOf" srcId="{BBCBC8C6-4BBA-41F8-BE99-BB6E667FCDEA}" destId="{12019F23-7B17-4371-9D9B-BBACC6D6F9B0}" srcOrd="9" destOrd="0" presId="urn:microsoft.com/office/officeart/2018/2/layout/IconCircleList"/>
    <dgm:cxn modelId="{3356FE1B-A4A2-4AA1-8849-1111B90B9B08}" type="presParOf" srcId="{BBCBC8C6-4BBA-41F8-BE99-BB6E667FCDEA}" destId="{015DDDF9-772F-4762-8A35-D8A585DA7E7F}" srcOrd="10" destOrd="0" presId="urn:microsoft.com/office/officeart/2018/2/layout/IconCircleList"/>
    <dgm:cxn modelId="{203497D5-A6F4-42DC-8D54-6EBFA98C3FD4}" type="presParOf" srcId="{015DDDF9-772F-4762-8A35-D8A585DA7E7F}" destId="{9E8B56EE-9C86-42F4-B801-F6F632D3ACC6}" srcOrd="0" destOrd="0" presId="urn:microsoft.com/office/officeart/2018/2/layout/IconCircleList"/>
    <dgm:cxn modelId="{65AD6FCA-50F7-4BD4-A34F-79208A0B2C21}" type="presParOf" srcId="{015DDDF9-772F-4762-8A35-D8A585DA7E7F}" destId="{D076D97C-2E39-45A0-B4C3-C65A63BA9A8A}" srcOrd="1" destOrd="0" presId="urn:microsoft.com/office/officeart/2018/2/layout/IconCircleList"/>
    <dgm:cxn modelId="{D23F94CD-5F10-4CDA-B215-D2D71994655A}" type="presParOf" srcId="{015DDDF9-772F-4762-8A35-D8A585DA7E7F}" destId="{B4EDD98C-D303-4EEB-89AA-173E3E3009FC}" srcOrd="2" destOrd="0" presId="urn:microsoft.com/office/officeart/2018/2/layout/IconCircleList"/>
    <dgm:cxn modelId="{4C731081-106D-48B8-89D7-A76716781283}" type="presParOf" srcId="{015DDDF9-772F-4762-8A35-D8A585DA7E7F}" destId="{79EBD93F-ABD7-4161-8CB4-B575F6BE257E}" srcOrd="3" destOrd="0" presId="urn:microsoft.com/office/officeart/2018/2/layout/IconCircleList"/>
    <dgm:cxn modelId="{0FC58F1C-9BD3-4460-A0D5-9133A94EB861}" type="presParOf" srcId="{BBCBC8C6-4BBA-41F8-BE99-BB6E667FCDEA}" destId="{EBD481FA-94D2-4FB4-9679-7E63C7972991}" srcOrd="11" destOrd="0" presId="urn:microsoft.com/office/officeart/2018/2/layout/IconCircleList"/>
    <dgm:cxn modelId="{6275C4D9-166C-48BA-863B-4093E7083EA7}" type="presParOf" srcId="{BBCBC8C6-4BBA-41F8-BE99-BB6E667FCDEA}" destId="{A828C1A2-6CC7-46D2-B3CB-2A84CB8AC8E5}" srcOrd="12" destOrd="0" presId="urn:microsoft.com/office/officeart/2018/2/layout/IconCircleList"/>
    <dgm:cxn modelId="{A5D1F31F-EFAF-4F47-B919-1EBD0502FF5A}" type="presParOf" srcId="{A828C1A2-6CC7-46D2-B3CB-2A84CB8AC8E5}" destId="{C7BCCBEB-6B95-41CA-9321-A2410A638365}" srcOrd="0" destOrd="0" presId="urn:microsoft.com/office/officeart/2018/2/layout/IconCircleList"/>
    <dgm:cxn modelId="{1C9BBB0E-39E0-4A81-BE32-83E1838345DF}" type="presParOf" srcId="{A828C1A2-6CC7-46D2-B3CB-2A84CB8AC8E5}" destId="{D4F5CDE6-4B17-4879-9E86-933F93A90ECD}" srcOrd="1" destOrd="0" presId="urn:microsoft.com/office/officeart/2018/2/layout/IconCircleList"/>
    <dgm:cxn modelId="{0C0B8603-700E-46D4-9359-E66F2777D598}" type="presParOf" srcId="{A828C1A2-6CC7-46D2-B3CB-2A84CB8AC8E5}" destId="{3DE4CECB-BE8E-415F-A82F-2A4706E40523}" srcOrd="2" destOrd="0" presId="urn:microsoft.com/office/officeart/2018/2/layout/IconCircleList"/>
    <dgm:cxn modelId="{8EDE99F6-62AF-4FD1-85BF-09CF759403F7}" type="presParOf" srcId="{A828C1A2-6CC7-46D2-B3CB-2A84CB8AC8E5}" destId="{07890CE6-B980-4C9F-85C2-CE6F2209D874}" srcOrd="3" destOrd="0" presId="urn:microsoft.com/office/officeart/2018/2/layout/IconCircleList"/>
    <dgm:cxn modelId="{774ACC75-A6CC-4FB2-96C5-538EA48F7EFC}" type="presParOf" srcId="{BBCBC8C6-4BBA-41F8-BE99-BB6E667FCDEA}" destId="{D58DE0B3-C980-4743-A095-2192AFA29659}" srcOrd="13" destOrd="0" presId="urn:microsoft.com/office/officeart/2018/2/layout/IconCircleList"/>
    <dgm:cxn modelId="{2E43219E-B83A-4804-BC65-129ACA8945BA}" type="presParOf" srcId="{BBCBC8C6-4BBA-41F8-BE99-BB6E667FCDEA}" destId="{F1FBD2C9-91BD-4A26-BE71-3CC46808BC58}" srcOrd="14" destOrd="0" presId="urn:microsoft.com/office/officeart/2018/2/layout/IconCircleList"/>
    <dgm:cxn modelId="{555E3A2C-F8F8-4CF6-8CF9-4B5BA9455AC6}" type="presParOf" srcId="{F1FBD2C9-91BD-4A26-BE71-3CC46808BC58}" destId="{5BD5CB8C-1852-4234-A63F-1AECF4EDA53B}" srcOrd="0" destOrd="0" presId="urn:microsoft.com/office/officeart/2018/2/layout/IconCircleList"/>
    <dgm:cxn modelId="{6BC3E16D-E1DD-4E50-8040-8B5F06A74E53}" type="presParOf" srcId="{F1FBD2C9-91BD-4A26-BE71-3CC46808BC58}" destId="{D656E40A-6AF0-4C04-A247-7C4C108FC164}" srcOrd="1" destOrd="0" presId="urn:microsoft.com/office/officeart/2018/2/layout/IconCircleList"/>
    <dgm:cxn modelId="{98B85DF4-7D8F-40E3-95A1-C957E1DCF7A0}" type="presParOf" srcId="{F1FBD2C9-91BD-4A26-BE71-3CC46808BC58}" destId="{CF0F55D4-2118-4FB4-9122-F02A38581D51}" srcOrd="2" destOrd="0" presId="urn:microsoft.com/office/officeart/2018/2/layout/IconCircleList"/>
    <dgm:cxn modelId="{9CF8FF95-737E-4E2E-8FAA-07BABA45A9CC}" type="presParOf" srcId="{F1FBD2C9-91BD-4A26-BE71-3CC46808BC58}" destId="{E05B4041-8241-497E-BA43-519D3CA2CFD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69F5E-B7BC-44F2-94DC-9C631EAD89B6}">
      <dsp:nvSpPr>
        <dsp:cNvPr id="0" name=""/>
        <dsp:cNvSpPr/>
      </dsp:nvSpPr>
      <dsp:spPr>
        <a:xfrm rot="5400000">
          <a:off x="7315838" y="187781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rot="-5400000">
        <a:off x="8279567" y="2314251"/>
        <a:ext cx="2877374" cy="3307327"/>
      </dsp:txXfrm>
    </dsp:sp>
    <dsp:sp modelId="{7EA5DE6E-111A-4222-B770-811AE904B755}">
      <dsp:nvSpPr>
        <dsp:cNvPr id="0" name=""/>
        <dsp:cNvSpPr/>
      </dsp:nvSpPr>
      <dsp:spPr>
        <a:xfrm>
          <a:off x="11935205" y="2526465"/>
          <a:ext cx="5362193" cy="2882899"/>
        </a:xfrm>
        <a:prstGeom prst="rect">
          <a:avLst/>
        </a:prstGeom>
        <a:noFill/>
        <a:ln>
          <a:noFill/>
        </a:ln>
        <a:effectLst/>
      </dsp:spPr>
      <dsp:style>
        <a:lnRef idx="0">
          <a:scrgbClr r="0" g="0" b="0"/>
        </a:lnRef>
        <a:fillRef idx="0">
          <a:scrgbClr r="0" g="0" b="0"/>
        </a:fillRef>
        <a:effectRef idx="0">
          <a:scrgbClr r="0" g="0" b="0"/>
        </a:effectRef>
        <a:fontRef idx="minor"/>
      </dsp:style>
    </dsp:sp>
    <dsp:sp modelId="{FA00C3CF-7133-4823-AEAB-A8BB6D2CA2E2}">
      <dsp:nvSpPr>
        <dsp:cNvPr id="0" name=""/>
        <dsp:cNvSpPr/>
      </dsp:nvSpPr>
      <dsp:spPr>
        <a:xfrm rot="5400000">
          <a:off x="5457486" y="189357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421215" y="2330011"/>
        <a:ext cx="2877374" cy="3307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7B64B-1366-4718-8E97-617BEA9A6022}">
      <dsp:nvSpPr>
        <dsp:cNvPr id="0" name=""/>
        <dsp:cNvSpPr/>
      </dsp:nvSpPr>
      <dsp:spPr>
        <a:xfrm>
          <a:off x="785709" y="635080"/>
          <a:ext cx="1455212" cy="14552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C2EEB-DDF5-4389-98B0-A089A6EA62E4}">
      <dsp:nvSpPr>
        <dsp:cNvPr id="0" name=""/>
        <dsp:cNvSpPr/>
      </dsp:nvSpPr>
      <dsp:spPr>
        <a:xfrm>
          <a:off x="1091304" y="940674"/>
          <a:ext cx="844023" cy="844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64108-12B0-400F-A496-DEB44FE467C6}">
      <dsp:nvSpPr>
        <dsp:cNvPr id="0" name=""/>
        <dsp:cNvSpPr/>
      </dsp:nvSpPr>
      <dsp:spPr>
        <a:xfrm>
          <a:off x="2552753" y="635080"/>
          <a:ext cx="3430144" cy="145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 All scholars can learn with adult support.</a:t>
          </a:r>
        </a:p>
      </dsp:txBody>
      <dsp:txXfrm>
        <a:off x="2552753" y="635080"/>
        <a:ext cx="3430144" cy="1455212"/>
      </dsp:txXfrm>
    </dsp:sp>
    <dsp:sp modelId="{FDD8A503-FCB8-4768-93F0-F1A3219D7F27}">
      <dsp:nvSpPr>
        <dsp:cNvPr id="0" name=""/>
        <dsp:cNvSpPr/>
      </dsp:nvSpPr>
      <dsp:spPr>
        <a:xfrm>
          <a:off x="6580574" y="635080"/>
          <a:ext cx="1455212" cy="1455212"/>
        </a:xfrm>
        <a:prstGeom prst="ellipse">
          <a:avLst/>
        </a:prstGeom>
        <a:solidFill>
          <a:schemeClr val="accent2">
            <a:hueOff val="-207909"/>
            <a:satOff val="-11990"/>
            <a:lumOff val="1233"/>
            <a:alphaOff val="0"/>
          </a:schemeClr>
        </a:solidFill>
        <a:ln>
          <a:noFill/>
        </a:ln>
        <a:effectLst/>
      </dsp:spPr>
      <dsp:style>
        <a:lnRef idx="0">
          <a:scrgbClr r="0" g="0" b="0"/>
        </a:lnRef>
        <a:fillRef idx="1">
          <a:scrgbClr r="0" g="0" b="0"/>
        </a:fillRef>
        <a:effectRef idx="0">
          <a:scrgbClr r="0" g="0" b="0"/>
        </a:effectRef>
        <a:fontRef idx="minor"/>
      </dsp:style>
    </dsp:sp>
    <dsp:sp modelId="{3C4E5BDD-A9EE-4A7F-BBAE-4807E7C39790}">
      <dsp:nvSpPr>
        <dsp:cNvPr id="0" name=""/>
        <dsp:cNvSpPr/>
      </dsp:nvSpPr>
      <dsp:spPr>
        <a:xfrm>
          <a:off x="6886169" y="940674"/>
          <a:ext cx="844023" cy="844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BFA446-0D5A-456F-8EB2-DD4010E39196}">
      <dsp:nvSpPr>
        <dsp:cNvPr id="0" name=""/>
        <dsp:cNvSpPr/>
      </dsp:nvSpPr>
      <dsp:spPr>
        <a:xfrm>
          <a:off x="8347618" y="635080"/>
          <a:ext cx="3430144" cy="145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 Scholars learn in different ways and at different paces.</a:t>
          </a:r>
        </a:p>
      </dsp:txBody>
      <dsp:txXfrm>
        <a:off x="8347618" y="635080"/>
        <a:ext cx="3430144" cy="1455212"/>
      </dsp:txXfrm>
    </dsp:sp>
    <dsp:sp modelId="{2D66BF22-72FE-4BBC-B0AA-F160EA4EE5A0}">
      <dsp:nvSpPr>
        <dsp:cNvPr id="0" name=""/>
        <dsp:cNvSpPr/>
      </dsp:nvSpPr>
      <dsp:spPr>
        <a:xfrm>
          <a:off x="12375439" y="635080"/>
          <a:ext cx="1455212" cy="1455212"/>
        </a:xfrm>
        <a:prstGeom prst="ellipse">
          <a:avLst/>
        </a:prstGeom>
        <a:solidFill>
          <a:schemeClr val="accent2">
            <a:hueOff val="-415818"/>
            <a:satOff val="-23979"/>
            <a:lumOff val="2465"/>
            <a:alphaOff val="0"/>
          </a:schemeClr>
        </a:solidFill>
        <a:ln>
          <a:noFill/>
        </a:ln>
        <a:effectLst/>
      </dsp:spPr>
      <dsp:style>
        <a:lnRef idx="0">
          <a:scrgbClr r="0" g="0" b="0"/>
        </a:lnRef>
        <a:fillRef idx="1">
          <a:scrgbClr r="0" g="0" b="0"/>
        </a:fillRef>
        <a:effectRef idx="0">
          <a:scrgbClr r="0" g="0" b="0"/>
        </a:effectRef>
        <a:fontRef idx="minor"/>
      </dsp:style>
    </dsp:sp>
    <dsp:sp modelId="{DF82911B-503E-4A47-B28D-E3D272D84E7E}">
      <dsp:nvSpPr>
        <dsp:cNvPr id="0" name=""/>
        <dsp:cNvSpPr/>
      </dsp:nvSpPr>
      <dsp:spPr>
        <a:xfrm>
          <a:off x="12681034" y="940674"/>
          <a:ext cx="844023" cy="844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ECBE1E-A235-4286-A28F-3DB78C8A9A31}">
      <dsp:nvSpPr>
        <dsp:cNvPr id="0" name=""/>
        <dsp:cNvSpPr/>
      </dsp:nvSpPr>
      <dsp:spPr>
        <a:xfrm>
          <a:off x="14142483" y="635080"/>
          <a:ext cx="3430144" cy="145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 Scholars should be challenged to be lifelong learners.</a:t>
          </a:r>
        </a:p>
      </dsp:txBody>
      <dsp:txXfrm>
        <a:off x="14142483" y="635080"/>
        <a:ext cx="3430144" cy="1455212"/>
      </dsp:txXfrm>
    </dsp:sp>
    <dsp:sp modelId="{821177E0-350C-4B9A-B4A1-8FBDE38B89BC}">
      <dsp:nvSpPr>
        <dsp:cNvPr id="0" name=""/>
        <dsp:cNvSpPr/>
      </dsp:nvSpPr>
      <dsp:spPr>
        <a:xfrm>
          <a:off x="785709" y="3541938"/>
          <a:ext cx="1455212" cy="1455212"/>
        </a:xfrm>
        <a:prstGeom prst="ellipse">
          <a:avLst/>
        </a:prstGeom>
        <a:solidFill>
          <a:schemeClr val="accent2">
            <a:hueOff val="-623727"/>
            <a:satOff val="-35969"/>
            <a:lumOff val="3698"/>
            <a:alphaOff val="0"/>
          </a:schemeClr>
        </a:solidFill>
        <a:ln>
          <a:noFill/>
        </a:ln>
        <a:effectLst/>
      </dsp:spPr>
      <dsp:style>
        <a:lnRef idx="0">
          <a:scrgbClr r="0" g="0" b="0"/>
        </a:lnRef>
        <a:fillRef idx="1">
          <a:scrgbClr r="0" g="0" b="0"/>
        </a:fillRef>
        <a:effectRef idx="0">
          <a:scrgbClr r="0" g="0" b="0"/>
        </a:effectRef>
        <a:fontRef idx="minor"/>
      </dsp:style>
    </dsp:sp>
    <dsp:sp modelId="{68A179D4-5AD2-4213-9118-3A096218D8F3}">
      <dsp:nvSpPr>
        <dsp:cNvPr id="0" name=""/>
        <dsp:cNvSpPr/>
      </dsp:nvSpPr>
      <dsp:spPr>
        <a:xfrm>
          <a:off x="1091304" y="3847532"/>
          <a:ext cx="844023" cy="844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EEA6C3-BF7C-4FAC-AF31-653489DC607B}">
      <dsp:nvSpPr>
        <dsp:cNvPr id="0" name=""/>
        <dsp:cNvSpPr/>
      </dsp:nvSpPr>
      <dsp:spPr>
        <a:xfrm>
          <a:off x="2552753" y="3541938"/>
          <a:ext cx="3430144" cy="145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 The key aspect of education is developing optimally rounded scholars who think creatively and critically to make informed decisions and solve problems.</a:t>
          </a:r>
        </a:p>
      </dsp:txBody>
      <dsp:txXfrm>
        <a:off x="2552753" y="3541938"/>
        <a:ext cx="3430144" cy="1455212"/>
      </dsp:txXfrm>
    </dsp:sp>
    <dsp:sp modelId="{42CF6280-FD10-423C-8C20-3276278A73F8}">
      <dsp:nvSpPr>
        <dsp:cNvPr id="0" name=""/>
        <dsp:cNvSpPr/>
      </dsp:nvSpPr>
      <dsp:spPr>
        <a:xfrm>
          <a:off x="6580574" y="3541938"/>
          <a:ext cx="1455212" cy="1455212"/>
        </a:xfrm>
        <a:prstGeom prst="ellipse">
          <a:avLst/>
        </a:prstGeom>
        <a:solidFill>
          <a:schemeClr val="accent2">
            <a:hueOff val="-831636"/>
            <a:satOff val="-47959"/>
            <a:lumOff val="4930"/>
            <a:alphaOff val="0"/>
          </a:schemeClr>
        </a:solidFill>
        <a:ln>
          <a:noFill/>
        </a:ln>
        <a:effectLst/>
      </dsp:spPr>
      <dsp:style>
        <a:lnRef idx="0">
          <a:scrgbClr r="0" g="0" b="0"/>
        </a:lnRef>
        <a:fillRef idx="1">
          <a:scrgbClr r="0" g="0" b="0"/>
        </a:fillRef>
        <a:effectRef idx="0">
          <a:scrgbClr r="0" g="0" b="0"/>
        </a:effectRef>
        <a:fontRef idx="minor"/>
      </dsp:style>
    </dsp:sp>
    <dsp:sp modelId="{F97ACFE9-5F2F-4262-AF5B-5BDFC19747C1}">
      <dsp:nvSpPr>
        <dsp:cNvPr id="0" name=""/>
        <dsp:cNvSpPr/>
      </dsp:nvSpPr>
      <dsp:spPr>
        <a:xfrm>
          <a:off x="6886169" y="3847532"/>
          <a:ext cx="844023" cy="8440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C2C3B7-4270-4617-8954-BE62817F5BA2}">
      <dsp:nvSpPr>
        <dsp:cNvPr id="0" name=""/>
        <dsp:cNvSpPr/>
      </dsp:nvSpPr>
      <dsp:spPr>
        <a:xfrm>
          <a:off x="8347618" y="3541938"/>
          <a:ext cx="3430144" cy="145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 Education enables individuals to be responsible, self-disciplined members of society.</a:t>
          </a:r>
        </a:p>
      </dsp:txBody>
      <dsp:txXfrm>
        <a:off x="8347618" y="3541938"/>
        <a:ext cx="3430144" cy="1455212"/>
      </dsp:txXfrm>
    </dsp:sp>
    <dsp:sp modelId="{9E8B56EE-9C86-42F4-B801-F6F632D3ACC6}">
      <dsp:nvSpPr>
        <dsp:cNvPr id="0" name=""/>
        <dsp:cNvSpPr/>
      </dsp:nvSpPr>
      <dsp:spPr>
        <a:xfrm>
          <a:off x="12375439" y="3541938"/>
          <a:ext cx="1455212" cy="1455212"/>
        </a:xfrm>
        <a:prstGeom prst="ellipse">
          <a:avLst/>
        </a:prstGeom>
        <a:solidFill>
          <a:schemeClr val="accent2">
            <a:hueOff val="-1039545"/>
            <a:satOff val="-59949"/>
            <a:lumOff val="6163"/>
            <a:alphaOff val="0"/>
          </a:schemeClr>
        </a:solidFill>
        <a:ln>
          <a:noFill/>
        </a:ln>
        <a:effectLst/>
      </dsp:spPr>
      <dsp:style>
        <a:lnRef idx="0">
          <a:scrgbClr r="0" g="0" b="0"/>
        </a:lnRef>
        <a:fillRef idx="1">
          <a:scrgbClr r="0" g="0" b="0"/>
        </a:fillRef>
        <a:effectRef idx="0">
          <a:scrgbClr r="0" g="0" b="0"/>
        </a:effectRef>
        <a:fontRef idx="minor"/>
      </dsp:style>
    </dsp:sp>
    <dsp:sp modelId="{D076D97C-2E39-45A0-B4C3-C65A63BA9A8A}">
      <dsp:nvSpPr>
        <dsp:cNvPr id="0" name=""/>
        <dsp:cNvSpPr/>
      </dsp:nvSpPr>
      <dsp:spPr>
        <a:xfrm>
          <a:off x="12681034" y="3847532"/>
          <a:ext cx="844023" cy="8440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EBD93F-ABD7-4161-8CB4-B575F6BE257E}">
      <dsp:nvSpPr>
        <dsp:cNvPr id="0" name=""/>
        <dsp:cNvSpPr/>
      </dsp:nvSpPr>
      <dsp:spPr>
        <a:xfrm>
          <a:off x="14142483" y="3541938"/>
          <a:ext cx="3430144" cy="145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 Cultural diversity enriches the educational experience for scholars. </a:t>
          </a:r>
          <a:endParaRPr lang="en-US" sz="2000" kern="1200">
            <a:latin typeface="Calibri Light" panose="020F0302020204030204"/>
          </a:endParaRPr>
        </a:p>
      </dsp:txBody>
      <dsp:txXfrm>
        <a:off x="14142483" y="3541938"/>
        <a:ext cx="3430144" cy="1455212"/>
      </dsp:txXfrm>
    </dsp:sp>
    <dsp:sp modelId="{C7BCCBEB-6B95-41CA-9321-A2410A638365}">
      <dsp:nvSpPr>
        <dsp:cNvPr id="0" name=""/>
        <dsp:cNvSpPr/>
      </dsp:nvSpPr>
      <dsp:spPr>
        <a:xfrm>
          <a:off x="785709" y="6448796"/>
          <a:ext cx="1455212" cy="1455212"/>
        </a:xfrm>
        <a:prstGeom prst="ellipse">
          <a:avLst/>
        </a:prstGeom>
        <a:solidFill>
          <a:schemeClr val="accent2">
            <a:hueOff val="-1247454"/>
            <a:satOff val="-71938"/>
            <a:lumOff val="7395"/>
            <a:alphaOff val="0"/>
          </a:schemeClr>
        </a:solidFill>
        <a:ln>
          <a:noFill/>
        </a:ln>
        <a:effectLst/>
      </dsp:spPr>
      <dsp:style>
        <a:lnRef idx="0">
          <a:scrgbClr r="0" g="0" b="0"/>
        </a:lnRef>
        <a:fillRef idx="1">
          <a:scrgbClr r="0" g="0" b="0"/>
        </a:fillRef>
        <a:effectRef idx="0">
          <a:scrgbClr r="0" g="0" b="0"/>
        </a:effectRef>
        <a:fontRef idx="minor"/>
      </dsp:style>
    </dsp:sp>
    <dsp:sp modelId="{D4F5CDE6-4B17-4879-9E86-933F93A90ECD}">
      <dsp:nvSpPr>
        <dsp:cNvPr id="0" name=""/>
        <dsp:cNvSpPr/>
      </dsp:nvSpPr>
      <dsp:spPr>
        <a:xfrm>
          <a:off x="1091304" y="6754390"/>
          <a:ext cx="844023" cy="844023"/>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90CE6-B980-4C9F-85C2-CE6F2209D874}">
      <dsp:nvSpPr>
        <dsp:cNvPr id="0" name=""/>
        <dsp:cNvSpPr/>
      </dsp:nvSpPr>
      <dsp:spPr>
        <a:xfrm>
          <a:off x="2552753" y="6448796"/>
          <a:ext cx="3430144" cy="145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 A safe and caring environment is important to scholars and staff.</a:t>
          </a:r>
        </a:p>
      </dsp:txBody>
      <dsp:txXfrm>
        <a:off x="2552753" y="6448796"/>
        <a:ext cx="3430144" cy="1455212"/>
      </dsp:txXfrm>
    </dsp:sp>
    <dsp:sp modelId="{5BD5CB8C-1852-4234-A63F-1AECF4EDA53B}">
      <dsp:nvSpPr>
        <dsp:cNvPr id="0" name=""/>
        <dsp:cNvSpPr/>
      </dsp:nvSpPr>
      <dsp:spPr>
        <a:xfrm>
          <a:off x="6580574" y="6448796"/>
          <a:ext cx="1455212" cy="1455212"/>
        </a:xfrm>
        <a:prstGeom prst="ellipse">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D656E40A-6AF0-4C04-A247-7C4C108FC164}">
      <dsp:nvSpPr>
        <dsp:cNvPr id="0" name=""/>
        <dsp:cNvSpPr/>
      </dsp:nvSpPr>
      <dsp:spPr>
        <a:xfrm>
          <a:off x="6886169" y="6754390"/>
          <a:ext cx="844023" cy="84402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5B4041-8241-497E-BA43-519D3CA2CFD3}">
      <dsp:nvSpPr>
        <dsp:cNvPr id="0" name=""/>
        <dsp:cNvSpPr/>
      </dsp:nvSpPr>
      <dsp:spPr>
        <a:xfrm>
          <a:off x="8347618" y="6448796"/>
          <a:ext cx="3430144" cy="1455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 Education is a collaborative partnership with central DOE, staff, scholars, families, and resources in the community.</a:t>
          </a:r>
        </a:p>
      </dsp:txBody>
      <dsp:txXfrm>
        <a:off x="8347618" y="6448796"/>
        <a:ext cx="3430144" cy="145521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31" cy="466476"/>
          </a:xfrm>
          <a:prstGeom prst="rect">
            <a:avLst/>
          </a:prstGeom>
        </p:spPr>
        <p:txBody>
          <a:bodyPr vert="horz" lIns="81702" tIns="40851" rIns="81702" bIns="40851" rtlCol="0"/>
          <a:lstStyle>
            <a:lvl1pPr algn="l">
              <a:defRPr sz="1100"/>
            </a:lvl1pPr>
          </a:lstStyle>
          <a:p>
            <a:endParaRPr lang="cs-CZ"/>
          </a:p>
        </p:txBody>
      </p:sp>
      <p:sp>
        <p:nvSpPr>
          <p:cNvPr id="3" name="Date Placeholder 2"/>
          <p:cNvSpPr>
            <a:spLocks noGrp="1"/>
          </p:cNvSpPr>
          <p:nvPr>
            <p:ph type="dt" idx="1"/>
          </p:nvPr>
        </p:nvSpPr>
        <p:spPr>
          <a:xfrm>
            <a:off x="3970597" y="0"/>
            <a:ext cx="3038331" cy="466476"/>
          </a:xfrm>
          <a:prstGeom prst="rect">
            <a:avLst/>
          </a:prstGeom>
        </p:spPr>
        <p:txBody>
          <a:bodyPr vert="horz" lIns="81702" tIns="40851" rIns="81702" bIns="40851" rtlCol="0"/>
          <a:lstStyle>
            <a:lvl1pPr algn="r">
              <a:defRPr sz="1100"/>
            </a:lvl1pPr>
          </a:lstStyle>
          <a:p>
            <a:fld id="{A2BF3456-A29E-41FE-BFB7-B24F24BEE47B}" type="datetimeFigureOut">
              <a:rPr lang="cs-CZ" smtClean="0"/>
              <a:t>05.09.2024</a:t>
            </a:fld>
            <a:endParaRPr lang="cs-CZ"/>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1702" tIns="40851" rIns="81702" bIns="40851" rtlCol="0" anchor="ctr"/>
          <a:lstStyle/>
          <a:p>
            <a:endParaRPr lang="cs-CZ"/>
          </a:p>
        </p:txBody>
      </p:sp>
      <p:sp>
        <p:nvSpPr>
          <p:cNvPr id="5" name="Notes Placeholder 4"/>
          <p:cNvSpPr>
            <a:spLocks noGrp="1"/>
          </p:cNvSpPr>
          <p:nvPr>
            <p:ph type="body" sz="quarter" idx="3"/>
          </p:nvPr>
        </p:nvSpPr>
        <p:spPr>
          <a:xfrm>
            <a:off x="701040" y="4474307"/>
            <a:ext cx="5608320" cy="3660043"/>
          </a:xfrm>
          <a:prstGeom prst="rect">
            <a:avLst/>
          </a:prstGeom>
        </p:spPr>
        <p:txBody>
          <a:bodyPr vert="horz" lIns="81702" tIns="40851" rIns="81702" bIns="408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8829924"/>
            <a:ext cx="3038331" cy="466476"/>
          </a:xfrm>
          <a:prstGeom prst="rect">
            <a:avLst/>
          </a:prstGeom>
        </p:spPr>
        <p:txBody>
          <a:bodyPr vert="horz" lIns="81702" tIns="40851" rIns="81702" bIns="40851" rtlCol="0" anchor="b"/>
          <a:lstStyle>
            <a:lvl1pPr algn="l">
              <a:defRPr sz="1100"/>
            </a:lvl1pPr>
          </a:lstStyle>
          <a:p>
            <a:endParaRPr lang="cs-CZ"/>
          </a:p>
        </p:txBody>
      </p:sp>
      <p:sp>
        <p:nvSpPr>
          <p:cNvPr id="7" name="Slide Number Placeholder 6"/>
          <p:cNvSpPr>
            <a:spLocks noGrp="1"/>
          </p:cNvSpPr>
          <p:nvPr>
            <p:ph type="sldNum" sz="quarter" idx="5"/>
          </p:nvPr>
        </p:nvSpPr>
        <p:spPr>
          <a:xfrm>
            <a:off x="3970597" y="8829924"/>
            <a:ext cx="3038331" cy="466476"/>
          </a:xfrm>
          <a:prstGeom prst="rect">
            <a:avLst/>
          </a:prstGeom>
        </p:spPr>
        <p:txBody>
          <a:bodyPr vert="horz" lIns="81702" tIns="40851" rIns="81702" bIns="40851" rtlCol="0" anchor="b"/>
          <a:lstStyle>
            <a:lvl1pPr algn="r">
              <a:defRPr sz="11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13</a:t>
            </a:fld>
            <a:endParaRPr lang="cs-CZ"/>
          </a:p>
        </p:txBody>
      </p:sp>
    </p:spTree>
    <p:extLst>
      <p:ext uri="{BB962C8B-B14F-4D97-AF65-F5344CB8AC3E}">
        <p14:creationId xmlns:p14="http://schemas.microsoft.com/office/powerpoint/2010/main" val="273088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14</a:t>
            </a:fld>
            <a:endParaRPr lang="cs-CZ"/>
          </a:p>
        </p:txBody>
      </p:sp>
    </p:spTree>
    <p:extLst>
      <p:ext uri="{BB962C8B-B14F-4D97-AF65-F5344CB8AC3E}">
        <p14:creationId xmlns:p14="http://schemas.microsoft.com/office/powerpoint/2010/main" val="173204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9/5/2024</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06959"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23971"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9/5/2024</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9/5/2024</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9/5/2024</a:t>
            </a:fld>
            <a:endParaRPr lang="en-US"/>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9/5/2024</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9/5/2024</a:t>
            </a:fld>
            <a:endParaRPr lang="en-US"/>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hyperlink" Target="https://nam10.safelinks.protection.outlook.com/?url=https%3A%2F%2Fdrive.google.com%2Ffile%2Fd%2F1LCgSK0jCBSd1UxVC9ZCymozu2R9cZQ8B%2Fview%3Fusp%3Ddrive_link&amp;data=05%7C02%7CVNarine%40schools.nyc.gov%7C451bbb3206f34aa359c908dcc795fef8%7C18492cb7ef45456185710c42e5f7ac07%7C0%7C0%7C638604694266821809%7CUnknown%7CTWFpbGZsb3d8eyJWIjoiMC4wLjAwMDAiLCJQIjoiV2luMzIiLCJBTiI6Ik1haWwiLCJXVCI6Mn0%3D%7C0%7C%7C%7C&amp;sdata=%2FfmDiYc65G3DiIVpcrMqsGLWisedMJt3sIq6wXYrLJA%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5.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99673" y="44965"/>
            <a:ext cx="18800273" cy="1112119"/>
            <a:chOff x="-324644" y="2222500"/>
            <a:chExt cx="22287992"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a:p>
          </p:txBody>
        </p:sp>
        <p:sp>
          <p:nvSpPr>
            <p:cNvPr id="3" name="object 3"/>
            <p:cNvSpPr/>
            <p:nvPr/>
          </p:nvSpPr>
          <p:spPr>
            <a:xfrm>
              <a:off x="16363155" y="2222500"/>
              <a:ext cx="5600193"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a:p>
          </p:txBody>
        </p:sp>
      </p:grpSp>
      <p:sp>
        <p:nvSpPr>
          <p:cNvPr id="11" name="TextBox 10"/>
          <p:cNvSpPr txBox="1"/>
          <p:nvPr/>
        </p:nvSpPr>
        <p:spPr>
          <a:xfrm>
            <a:off x="632082" y="275797"/>
            <a:ext cx="3993908"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Literacy Proficiency </a:t>
            </a:r>
          </a:p>
        </p:txBody>
      </p:sp>
      <p:sp>
        <p:nvSpPr>
          <p:cNvPr id="12" name="TextBox 11"/>
          <p:cNvSpPr txBox="1"/>
          <p:nvPr/>
        </p:nvSpPr>
        <p:spPr>
          <a:xfrm>
            <a:off x="4884848" y="275796"/>
            <a:ext cx="4572000"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Math Proficiency </a:t>
            </a:r>
          </a:p>
        </p:txBody>
      </p:sp>
      <p:sp>
        <p:nvSpPr>
          <p:cNvPr id="13" name="TextBox 12"/>
          <p:cNvSpPr txBox="1"/>
          <p:nvPr/>
        </p:nvSpPr>
        <p:spPr>
          <a:xfrm>
            <a:off x="9655824" y="202977"/>
            <a:ext cx="4419600" cy="954107"/>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Chronic Absenteeism &amp; Retention </a:t>
            </a:r>
          </a:p>
        </p:txBody>
      </p:sp>
      <p:sp>
        <p:nvSpPr>
          <p:cNvPr id="14" name="TextBox 13"/>
          <p:cNvSpPr txBox="1"/>
          <p:nvPr/>
        </p:nvSpPr>
        <p:spPr>
          <a:xfrm>
            <a:off x="14658474" y="337351"/>
            <a:ext cx="4077382"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Parent Engagement </a:t>
            </a:r>
          </a:p>
        </p:txBody>
      </p:sp>
      <p:sp>
        <p:nvSpPr>
          <p:cNvPr id="15" name="Horizontal Scroll 14"/>
          <p:cNvSpPr/>
          <p:nvPr/>
        </p:nvSpPr>
        <p:spPr>
          <a:xfrm>
            <a:off x="99673" y="9385300"/>
            <a:ext cx="18778083" cy="990600"/>
          </a:xfrm>
          <a:prstGeom prst="horizontalScroll">
            <a:avLst/>
          </a:prstGeom>
          <a:solidFill>
            <a:srgbClr val="009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“With effort and support all schools can meet the needs of their students and help them achieve outstanding educational outcomes”</a:t>
            </a:r>
            <a:endParaRPr 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16" name="Diagram 15"/>
          <p:cNvGraphicFramePr/>
          <p:nvPr>
            <p:extLst>
              <p:ext uri="{D42A27DB-BD31-4B8C-83A1-F6EECF244321}">
                <p14:modId xmlns:p14="http://schemas.microsoft.com/office/powerpoint/2010/main" val="661485870"/>
              </p:ext>
            </p:extLst>
          </p:nvPr>
        </p:nvGraphicFramePr>
        <p:xfrm>
          <a:off x="1046956" y="1449470"/>
          <a:ext cx="17297399" cy="793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7013" y="2812303"/>
            <a:ext cx="5736286" cy="5404435"/>
          </a:xfrm>
          <a:prstGeom prst="rect">
            <a:avLst/>
          </a:prstGeom>
        </p:spPr>
      </p:pic>
      <p:sp>
        <p:nvSpPr>
          <p:cNvPr id="38" name="Horizontal Scroll 37"/>
          <p:cNvSpPr/>
          <p:nvPr/>
        </p:nvSpPr>
        <p:spPr>
          <a:xfrm>
            <a:off x="13926488" y="6880419"/>
            <a:ext cx="4979342" cy="260915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Black" panose="020B0A04020102020204" pitchFamily="34" charset="0"/>
            </a:endParaRPr>
          </a:p>
        </p:txBody>
      </p:sp>
      <p:sp>
        <p:nvSpPr>
          <p:cNvPr id="39" name="Horizontal Scroll 38"/>
          <p:cNvSpPr/>
          <p:nvPr/>
        </p:nvSpPr>
        <p:spPr>
          <a:xfrm>
            <a:off x="99673" y="6715124"/>
            <a:ext cx="4710587" cy="2774449"/>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Black" panose="020B0A04020102020204" pitchFamily="34" charset="0"/>
              </a:rPr>
              <a:t>Community </a:t>
            </a:r>
          </a:p>
          <a:p>
            <a:pPr algn="ctr"/>
            <a:r>
              <a:rPr lang="en-US" sz="2800">
                <a:solidFill>
                  <a:schemeClr val="tx1"/>
                </a:solidFill>
                <a:latin typeface="Arial Black" panose="020B0A04020102020204" pitchFamily="34" charset="0"/>
              </a:rPr>
              <a:t>Superintendent </a:t>
            </a:r>
          </a:p>
          <a:p>
            <a:pPr algn="ctr"/>
            <a:r>
              <a:rPr lang="en-US" sz="2800">
                <a:solidFill>
                  <a:schemeClr val="tx1"/>
                </a:solidFill>
                <a:latin typeface="Arial Black" panose="020B0A04020102020204" pitchFamily="34" charset="0"/>
              </a:rPr>
              <a:t>Dr. Eric L. Blake </a:t>
            </a:r>
            <a:endParaRPr lang="en-US" sz="2400">
              <a:solidFill>
                <a:schemeClr val="tx1"/>
              </a:solidFill>
              <a:latin typeface="Arial Black" panose="020B0A04020102020204" pitchFamily="34" charset="0"/>
            </a:endParaRPr>
          </a:p>
        </p:txBody>
      </p:sp>
      <p:sp>
        <p:nvSpPr>
          <p:cNvPr id="9" name="TextBox 8">
            <a:extLst>
              <a:ext uri="{FF2B5EF4-FFF2-40B4-BE49-F238E27FC236}">
                <a16:creationId xmlns:a16="http://schemas.microsoft.com/office/drawing/2014/main" id="{975F5516-1E7D-4C7B-94D8-3ECF9B305492}"/>
              </a:ext>
            </a:extLst>
          </p:cNvPr>
          <p:cNvSpPr txBox="1"/>
          <p:nvPr/>
        </p:nvSpPr>
        <p:spPr>
          <a:xfrm>
            <a:off x="15077445" y="7831053"/>
            <a:ext cx="3409411" cy="707886"/>
          </a:xfrm>
          <a:prstGeom prst="rect">
            <a:avLst/>
          </a:prstGeom>
          <a:noFill/>
        </p:spPr>
        <p:txBody>
          <a:bodyPr wrap="square" rtlCol="0">
            <a:spAutoFit/>
          </a:bodyPr>
          <a:lstStyle/>
          <a:p>
            <a:pPr algn="ctr"/>
            <a:r>
              <a:rPr lang="en-US" sz="2000" b="1">
                <a:latin typeface="Arial Black" panose="020B0A04020102020204" pitchFamily="34" charset="0"/>
              </a:rPr>
              <a:t>Deputy Superintendent </a:t>
            </a:r>
          </a:p>
          <a:p>
            <a:pPr algn="ctr"/>
            <a:r>
              <a:rPr lang="en-US" sz="2000" b="1">
                <a:latin typeface="Arial Black" panose="020B0A04020102020204" pitchFamily="34" charset="0"/>
              </a:rPr>
              <a:t>Dr. </a:t>
            </a:r>
            <a:r>
              <a:rPr lang="en-US" sz="2000" b="1" err="1">
                <a:latin typeface="Arial Black" panose="020B0A04020102020204" pitchFamily="34" charset="0"/>
              </a:rPr>
              <a:t>Shonelle</a:t>
            </a:r>
            <a:r>
              <a:rPr lang="en-US" sz="2000" b="1">
                <a:latin typeface="Arial Black" panose="020B0A04020102020204" pitchFamily="34" charset="0"/>
              </a:rPr>
              <a:t> Hall </a:t>
            </a:r>
            <a:endParaRPr lang="en-US" sz="2400" b="1">
              <a:latin typeface="Arial Black" panose="020B0A04020102020204" pitchFamily="34" charset="0"/>
            </a:endParaRPr>
          </a:p>
        </p:txBody>
      </p:sp>
      <p:pic>
        <p:nvPicPr>
          <p:cNvPr id="32" name="Picture 31" descr="A group of people standing together&#10;&#10;Description automatically generated">
            <a:extLst>
              <a:ext uri="{FF2B5EF4-FFF2-40B4-BE49-F238E27FC236}">
                <a16:creationId xmlns:a16="http://schemas.microsoft.com/office/drawing/2014/main" id="{C0644ED1-3649-2B25-B691-7017CC29CD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673" y="1203826"/>
            <a:ext cx="4710587" cy="3006419"/>
          </a:xfrm>
          <a:prstGeom prst="rect">
            <a:avLst/>
          </a:prstGeom>
        </p:spPr>
      </p:pic>
      <p:pic>
        <p:nvPicPr>
          <p:cNvPr id="36" name="Picture 35" descr="A group of people sitting on chairs in a auditorium&#10;&#10;Description automatically generated">
            <a:extLst>
              <a:ext uri="{FF2B5EF4-FFF2-40B4-BE49-F238E27FC236}">
                <a16:creationId xmlns:a16="http://schemas.microsoft.com/office/drawing/2014/main" id="{ABF61A08-DE91-95FE-BA6D-41F1B73CD3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26488" y="1203826"/>
            <a:ext cx="4979342" cy="3006419"/>
          </a:xfrm>
          <a:prstGeom prst="rect">
            <a:avLst/>
          </a:prstGeom>
        </p:spPr>
      </p:pic>
      <p:pic>
        <p:nvPicPr>
          <p:cNvPr id="40" name="Picture 39" descr="A group of people sitting at tables in a room&#10;&#10;Description automatically generated">
            <a:extLst>
              <a:ext uri="{FF2B5EF4-FFF2-40B4-BE49-F238E27FC236}">
                <a16:creationId xmlns:a16="http://schemas.microsoft.com/office/drawing/2014/main" id="{E9665507-D28F-F256-F600-FB8FBF1F1F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673" y="4265541"/>
            <a:ext cx="4710587" cy="2397830"/>
          </a:xfrm>
          <a:prstGeom prst="rect">
            <a:avLst/>
          </a:prstGeom>
        </p:spPr>
      </p:pic>
      <p:pic>
        <p:nvPicPr>
          <p:cNvPr id="46" name="Picture 45" descr="A group of people posing for a photo&#10;&#10;Description automatically generated">
            <a:extLst>
              <a:ext uri="{FF2B5EF4-FFF2-40B4-BE49-F238E27FC236}">
                <a16:creationId xmlns:a16="http://schemas.microsoft.com/office/drawing/2014/main" id="{9F78707D-B73B-7BF3-19FF-F1B87EFA9F6E}"/>
              </a:ext>
            </a:extLst>
          </p:cNvPr>
          <p:cNvPicPr>
            <a:picLocks noChangeAspect="1"/>
          </p:cNvPicPr>
          <p:nvPr/>
        </p:nvPicPr>
        <p:blipFill>
          <a:blip r:embed="rId12"/>
          <a:stretch>
            <a:fillRect/>
          </a:stretch>
        </p:blipFill>
        <p:spPr>
          <a:xfrm>
            <a:off x="13926488" y="4265541"/>
            <a:ext cx="4951268" cy="27191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 y="546100"/>
            <a:ext cx="4628357" cy="828000"/>
            <a:chOff x="-1" y="546100"/>
            <a:chExt cx="462835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685799" y="546100"/>
              <a:ext cx="3942557" cy="828000"/>
              <a:chOff x="-1" y="546100"/>
              <a:chExt cx="3942557"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sp>
            <p:nvSpPr>
              <p:cNvPr id="22" name="object 25">
                <a:extLst>
                  <a:ext uri="{FF2B5EF4-FFF2-40B4-BE49-F238E27FC236}">
                    <a16:creationId xmlns:a16="http://schemas.microsoft.com/office/drawing/2014/main" id="{541A5C72-B819-45F8-8C42-690DF253DD65}"/>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grpSp>
      </p:grpSp>
      <p:sp>
        <p:nvSpPr>
          <p:cNvPr id="11" name="object 9">
            <a:extLst>
              <a:ext uri="{FF2B5EF4-FFF2-40B4-BE49-F238E27FC236}">
                <a16:creationId xmlns:a16="http://schemas.microsoft.com/office/drawing/2014/main" id="{0A39365D-A6B5-4623-AC67-FBE1BB6FC527}"/>
              </a:ext>
            </a:extLst>
          </p:cNvPr>
          <p:cNvSpPr txBox="1"/>
          <p:nvPr/>
        </p:nvSpPr>
        <p:spPr>
          <a:xfrm>
            <a:off x="523477" y="541222"/>
            <a:ext cx="3775841" cy="643332"/>
          </a:xfrm>
          <a:prstGeom prst="rect">
            <a:avLst/>
          </a:prstGeom>
        </p:spPr>
        <p:txBody>
          <a:bodyPr vert="horz" wrap="square" lIns="0" tIns="12700" rIns="0" bIns="0" rtlCol="0" anchor="t">
            <a:spAutoFit/>
          </a:bodyPr>
          <a:lstStyle/>
          <a:p>
            <a:pPr marL="12700">
              <a:spcBef>
                <a:spcPts val="100"/>
              </a:spcBef>
            </a:pPr>
            <a:r>
              <a:rPr lang="cs-CZ" sz="4000" b="1" spc="-55" err="1">
                <a:latin typeface="Times New Roman"/>
                <a:cs typeface="Times New Roman"/>
              </a:rPr>
              <a:t>Attendance</a:t>
            </a:r>
            <a:r>
              <a:rPr lang="cs-CZ" sz="4000" b="1" spc="-55">
                <a:latin typeface="Times New Roman"/>
                <a:cs typeface="Times New Roman"/>
              </a:rPr>
              <a:t>:</a:t>
            </a:r>
            <a:endParaRPr lang="en-US"/>
          </a:p>
        </p:txBody>
      </p:sp>
      <p:sp>
        <p:nvSpPr>
          <p:cNvPr id="6" name="TextBox 5">
            <a:extLst>
              <a:ext uri="{FF2B5EF4-FFF2-40B4-BE49-F238E27FC236}">
                <a16:creationId xmlns:a16="http://schemas.microsoft.com/office/drawing/2014/main" id="{62D31AC6-ED7F-479E-A1AC-0A517E383CA2}"/>
              </a:ext>
            </a:extLst>
          </p:cNvPr>
          <p:cNvSpPr txBox="1"/>
          <p:nvPr/>
        </p:nvSpPr>
        <p:spPr>
          <a:xfrm>
            <a:off x="685799" y="1765300"/>
            <a:ext cx="17799149" cy="9633406"/>
          </a:xfrm>
          <a:prstGeom prst="rect">
            <a:avLst/>
          </a:prstGeom>
          <a:noFill/>
        </p:spPr>
        <p:txBody>
          <a:bodyPr wrap="square" lIns="91440" tIns="45720" rIns="91440" bIns="45720" rtlCol="0" anchor="t">
            <a:spAutoFit/>
          </a:bodyPr>
          <a:lstStyle/>
          <a:p>
            <a:r>
              <a:rPr lang="en-US" sz="3600" b="1">
                <a:solidFill>
                  <a:srgbClr val="F69000"/>
                </a:solidFill>
                <a:latin typeface="Times New Roman"/>
                <a:cs typeface="Times New Roman"/>
              </a:rPr>
              <a:t>Attendance Outcomes 2023_2024:</a:t>
            </a:r>
            <a:endParaRPr lang="en-US" sz="3600">
              <a:latin typeface="Times New Roman"/>
              <a:ea typeface="Calibri"/>
              <a:cs typeface="Times New Roman"/>
            </a:endParaRPr>
          </a:p>
          <a:p>
            <a:endParaRPr lang="en-US" sz="3600" b="1">
              <a:solidFill>
                <a:srgbClr val="F69000"/>
              </a:solidFill>
              <a:latin typeface="Times New Roman"/>
              <a:cs typeface="Times New Roman"/>
            </a:endParaRPr>
          </a:p>
          <a:p>
            <a:r>
              <a:rPr lang="en-US" sz="3600">
                <a:solidFill>
                  <a:srgbClr val="000000"/>
                </a:solidFill>
                <a:latin typeface="Times New Roman"/>
                <a:cs typeface="Times New Roman"/>
              </a:rPr>
              <a:t>Overall Attendance:  90.70% vs 90.40%; </a:t>
            </a:r>
            <a:r>
              <a:rPr lang="en-US" sz="3600">
                <a:solidFill>
                  <a:srgbClr val="F69000"/>
                </a:solidFill>
                <a:latin typeface="Times New Roman"/>
                <a:cs typeface="Times New Roman"/>
              </a:rPr>
              <a:t>IMPROVING</a:t>
            </a:r>
            <a:r>
              <a:rPr lang="en-US" sz="3600">
                <a:solidFill>
                  <a:srgbClr val="000000"/>
                </a:solidFill>
                <a:latin typeface="Times New Roman"/>
                <a:cs typeface="Times New Roman"/>
              </a:rPr>
              <a:t> + 0.3 overall</a:t>
            </a:r>
            <a:endParaRPr lang="en-US" sz="3600">
              <a:latin typeface="Times New Roman"/>
              <a:ea typeface="Calibri"/>
              <a:cs typeface="Times New Roman"/>
            </a:endParaRPr>
          </a:p>
          <a:p>
            <a:r>
              <a:rPr lang="en-US" sz="3600">
                <a:solidFill>
                  <a:srgbClr val="1CADE4"/>
                </a:solidFill>
                <a:latin typeface="Times New Roman"/>
                <a:cs typeface="Arial"/>
              </a:rPr>
              <a:t>•</a:t>
            </a:r>
            <a:r>
              <a:rPr lang="en-US" sz="3600">
                <a:solidFill>
                  <a:srgbClr val="000000"/>
                </a:solidFill>
                <a:latin typeface="Times New Roman"/>
                <a:cs typeface="Times New Roman"/>
              </a:rPr>
              <a:t>  Not only improving year over year, but also attendance above the city average of 89.6%</a:t>
            </a:r>
            <a:endParaRPr lang="en-US" sz="3600">
              <a:latin typeface="Times New Roman"/>
              <a:ea typeface="Calibri"/>
              <a:cs typeface="Times New Roman"/>
            </a:endParaRPr>
          </a:p>
          <a:p>
            <a:endParaRPr lang="en-US" sz="3600">
              <a:solidFill>
                <a:srgbClr val="000000"/>
              </a:solidFill>
              <a:latin typeface="Times New Roman"/>
              <a:cs typeface="Times New Roman"/>
            </a:endParaRPr>
          </a:p>
          <a:p>
            <a:r>
              <a:rPr lang="en-US" sz="3600">
                <a:solidFill>
                  <a:srgbClr val="000000"/>
                </a:solidFill>
                <a:latin typeface="Times New Roman"/>
                <a:cs typeface="Times New Roman"/>
              </a:rPr>
              <a:t>Overall Chronic Absenteeism: </a:t>
            </a:r>
            <a:r>
              <a:rPr lang="en-US" sz="3600">
                <a:solidFill>
                  <a:srgbClr val="F69000"/>
                </a:solidFill>
                <a:latin typeface="Times New Roman"/>
                <a:cs typeface="Times New Roman"/>
              </a:rPr>
              <a:t> 37.20% vs 35.30%, DECREASING  - 1.9 </a:t>
            </a:r>
            <a:r>
              <a:rPr lang="en-US" sz="3600">
                <a:solidFill>
                  <a:srgbClr val="000000"/>
                </a:solidFill>
                <a:latin typeface="Times New Roman"/>
                <a:cs typeface="Times New Roman"/>
              </a:rPr>
              <a:t>which represents a overall decrease of approximately 5.1% YAY!</a:t>
            </a:r>
            <a:endParaRPr lang="en-US" sz="3600">
              <a:latin typeface="Times New Roman"/>
              <a:ea typeface="Calibri"/>
              <a:cs typeface="Times New Roman"/>
            </a:endParaRPr>
          </a:p>
          <a:p>
            <a:endParaRPr lang="en-US" sz="3200" b="1">
              <a:solidFill>
                <a:srgbClr val="F69000"/>
              </a:solidFill>
              <a:latin typeface="Times New Roman"/>
              <a:cs typeface="Times New Roman"/>
            </a:endParaRPr>
          </a:p>
          <a:p>
            <a:endParaRPr lang="en-US" sz="3200" b="1">
              <a:solidFill>
                <a:srgbClr val="F69000"/>
              </a:solidFill>
              <a:latin typeface="Times New Roman"/>
              <a:cs typeface="Times New Roman"/>
            </a:endParaRPr>
          </a:p>
          <a:p>
            <a:r>
              <a:rPr lang="en-US" sz="3200" b="1">
                <a:solidFill>
                  <a:srgbClr val="F69000"/>
                </a:solidFill>
                <a:latin typeface="Times New Roman"/>
                <a:cs typeface="Times New Roman"/>
              </a:rPr>
              <a:t>2024_25 DCEP Goal:  </a:t>
            </a:r>
            <a:endParaRPr lang="en-US" sz="3200" b="1">
              <a:latin typeface="Times New Roman"/>
              <a:ea typeface="Calibri"/>
              <a:cs typeface="Times New Roman"/>
            </a:endParaRPr>
          </a:p>
          <a:p>
            <a:r>
              <a:rPr lang="en-US" sz="3200">
                <a:solidFill>
                  <a:srgbClr val="000000"/>
                </a:solidFill>
                <a:latin typeface="Times New Roman"/>
                <a:cs typeface="Times New Roman"/>
              </a:rPr>
              <a:t>By June 2025, we will </a:t>
            </a:r>
            <a:r>
              <a:rPr lang="en-US" sz="3200" b="1">
                <a:solidFill>
                  <a:schemeClr val="accent2"/>
                </a:solidFill>
                <a:latin typeface="Times New Roman"/>
                <a:cs typeface="Times New Roman"/>
              </a:rPr>
              <a:t>increase </a:t>
            </a:r>
            <a:r>
              <a:rPr lang="en-US" sz="3200">
                <a:solidFill>
                  <a:srgbClr val="000000"/>
                </a:solidFill>
                <a:latin typeface="Times New Roman"/>
                <a:cs typeface="Times New Roman"/>
              </a:rPr>
              <a:t>district-wide attendance by</a:t>
            </a:r>
            <a:r>
              <a:rPr lang="en-US" sz="3200" b="1">
                <a:solidFill>
                  <a:schemeClr val="accent2"/>
                </a:solidFill>
                <a:latin typeface="Times New Roman"/>
                <a:cs typeface="Times New Roman"/>
              </a:rPr>
              <a:t> 2 percentage points from 90.7% to 92.7%</a:t>
            </a:r>
            <a:r>
              <a:rPr lang="en-US" sz="3200">
                <a:solidFill>
                  <a:srgbClr val="000000"/>
                </a:solidFill>
                <a:latin typeface="Times New Roman"/>
                <a:cs typeface="Times New Roman"/>
              </a:rPr>
              <a:t> excluding students who are long-term international travelers.</a:t>
            </a:r>
          </a:p>
          <a:p>
            <a:endParaRPr lang="en-US" sz="3200">
              <a:solidFill>
                <a:srgbClr val="000000"/>
              </a:solidFill>
              <a:latin typeface="Times New Roman"/>
              <a:cs typeface="Times New Roman"/>
            </a:endParaRPr>
          </a:p>
          <a:p>
            <a:r>
              <a:rPr lang="en-US" sz="3200">
                <a:solidFill>
                  <a:srgbClr val="000000"/>
                </a:solidFill>
                <a:latin typeface="Times New Roman"/>
                <a:cs typeface="Times New Roman"/>
              </a:rPr>
              <a:t>By June 2025, we will </a:t>
            </a:r>
            <a:r>
              <a:rPr lang="en-US" sz="3200" b="1">
                <a:solidFill>
                  <a:schemeClr val="accent2"/>
                </a:solidFill>
                <a:latin typeface="Times New Roman"/>
                <a:cs typeface="Times New Roman"/>
              </a:rPr>
              <a:t>reduce </a:t>
            </a:r>
            <a:r>
              <a:rPr lang="en-US" sz="3200">
                <a:solidFill>
                  <a:srgbClr val="000000"/>
                </a:solidFill>
                <a:latin typeface="Times New Roman"/>
                <a:cs typeface="Times New Roman"/>
              </a:rPr>
              <a:t>overall chronic absenteeism by </a:t>
            </a:r>
            <a:r>
              <a:rPr lang="en-US" sz="3200" b="1">
                <a:solidFill>
                  <a:schemeClr val="accent2"/>
                </a:solidFill>
                <a:latin typeface="Times New Roman"/>
                <a:cs typeface="Times New Roman"/>
              </a:rPr>
              <a:t>4 percentage points from approximately 35% to 31%</a:t>
            </a:r>
            <a:r>
              <a:rPr lang="en-US" sz="3200">
                <a:solidFill>
                  <a:srgbClr val="000000"/>
                </a:solidFill>
                <a:latin typeface="Times New Roman"/>
                <a:cs typeface="Times New Roman"/>
              </a:rPr>
              <a:t>, excluding students who are long-term international travelers. </a:t>
            </a:r>
            <a:endParaRPr lang="en-US" sz="3200">
              <a:latin typeface="Times New Roman"/>
              <a:ea typeface="Calibri"/>
              <a:cs typeface="Times New Roman"/>
            </a:endParaRPr>
          </a:p>
          <a:p>
            <a:endParaRPr lang="en-US" sz="3200" b="1">
              <a:solidFill>
                <a:srgbClr val="000000"/>
              </a:solidFill>
              <a:latin typeface="Times New Roman" panose="02020603050405020304" pitchFamily="18" charset="0"/>
              <a:cs typeface="Times New Roman" panose="02020603050405020304" pitchFamily="18" charset="0"/>
            </a:endParaRPr>
          </a:p>
          <a:p>
            <a:endParaRPr lang="en-US" sz="3200">
              <a:solidFill>
                <a:srgbClr val="0070C0"/>
              </a:solidFill>
              <a:latin typeface="Times New Roman" panose="02020603050405020304" pitchFamily="18" charset="0"/>
              <a:cs typeface="Times New Roman" panose="02020603050405020304" pitchFamily="18" charset="0"/>
            </a:endParaRPr>
          </a:p>
          <a:p>
            <a:endParaRPr lang="en-US" sz="2400">
              <a:solidFill>
                <a:srgbClr val="0070C0"/>
              </a:solidFill>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48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000" b="1">
                    <a:cs typeface="Times New Roman"/>
                  </a:rPr>
                  <a:t>Chancellor David C. Banks Class Size</a:t>
                </a:r>
                <a:endParaRPr lang="en-US" sz="6000" b="1">
                  <a:ea typeface="Calibri"/>
                  <a:cs typeface="Times New Roman"/>
                </a:endParaRPr>
              </a:p>
            </p:txBody>
          </p:sp>
        </p:grpSp>
      </p:grpSp>
      <p:sp>
        <p:nvSpPr>
          <p:cNvPr id="4" name="TextBox 3">
            <a:extLst>
              <a:ext uri="{FF2B5EF4-FFF2-40B4-BE49-F238E27FC236}">
                <a16:creationId xmlns:a16="http://schemas.microsoft.com/office/drawing/2014/main" id="{2E6DF962-2C34-580F-963F-22120D97C110}"/>
              </a:ext>
            </a:extLst>
          </p:cNvPr>
          <p:cNvSpPr txBox="1"/>
          <p:nvPr/>
        </p:nvSpPr>
        <p:spPr>
          <a:xfrm>
            <a:off x="762804" y="1532588"/>
            <a:ext cx="18232552" cy="8858707"/>
          </a:xfrm>
          <a:prstGeom prst="rect">
            <a:avLst/>
          </a:prstGeom>
          <a:noFill/>
        </p:spPr>
        <p:txBody>
          <a:bodyPr wrap="square" lIns="91440" tIns="45720" rIns="91440" bIns="45720" anchor="t">
            <a:spAutoFit/>
          </a:bodyPr>
          <a:lstStyle/>
          <a:p>
            <a:pPr>
              <a:lnSpc>
                <a:spcPct val="150000"/>
              </a:lnSpc>
            </a:pPr>
            <a:r>
              <a:rPr lang="en-US" sz="2800" b="1">
                <a:solidFill>
                  <a:srgbClr val="7030A0"/>
                </a:solidFill>
                <a:highlight>
                  <a:srgbClr val="FFFF00"/>
                </a:highlight>
                <a:ea typeface="Calibri"/>
                <a:cs typeface="Calibri"/>
              </a:rPr>
              <a:t>NYS Class Size Reduction - </a:t>
            </a:r>
            <a:r>
              <a:rPr lang="en-US" sz="2800">
                <a:solidFill>
                  <a:srgbClr val="7030A0"/>
                </a:solidFill>
                <a:highlight>
                  <a:srgbClr val="FFFF00"/>
                </a:highlight>
                <a:ea typeface="Calibri"/>
                <a:cs typeface="Calibri"/>
              </a:rPr>
              <a:t>NYCPS and UFT are working in conjunction with State partners to address</a:t>
            </a:r>
            <a:endParaRPr lang="en-US" sz="2800">
              <a:ea typeface="Calibri"/>
              <a:cs typeface="Calibri"/>
            </a:endParaRPr>
          </a:p>
          <a:p>
            <a:pPr marL="800100" lvl="1" indent="-342900">
              <a:buFont typeface="Arial"/>
              <a:buChar char="•"/>
            </a:pPr>
            <a:r>
              <a:rPr lang="en-US" sz="2800">
                <a:solidFill>
                  <a:srgbClr val="7030A0"/>
                </a:solidFill>
                <a:ea typeface="Calibri"/>
                <a:cs typeface="Calibri"/>
              </a:rPr>
              <a:t>Citywide 40% meeting mandate</a:t>
            </a:r>
            <a:endParaRPr lang="en-US" sz="2800">
              <a:solidFill>
                <a:srgbClr val="000000"/>
              </a:solidFill>
              <a:ea typeface="Calibri"/>
              <a:cs typeface="Calibri"/>
            </a:endParaRPr>
          </a:p>
          <a:p>
            <a:pPr marL="1257300" lvl="2" indent="-342900">
              <a:buFont typeface="Arial,Sans-Serif"/>
              <a:buChar char="•"/>
            </a:pPr>
            <a:r>
              <a:rPr lang="en-US" sz="2800">
                <a:solidFill>
                  <a:srgbClr val="7030A0"/>
                </a:solidFill>
                <a:ea typeface="Calibri"/>
                <a:cs typeface="Calibri"/>
              </a:rPr>
              <a:t>K-3: 20 or fewer students per class</a:t>
            </a:r>
            <a:endParaRPr lang="en-US" sz="2800">
              <a:solidFill>
                <a:srgbClr val="000000"/>
              </a:solidFill>
              <a:ea typeface="Calibri"/>
              <a:cs typeface="Calibri"/>
            </a:endParaRPr>
          </a:p>
          <a:p>
            <a:pPr marL="1257300" lvl="2" indent="-342900">
              <a:buFont typeface="Arial,Sans-Serif"/>
              <a:buChar char="•"/>
            </a:pPr>
            <a:r>
              <a:rPr lang="en-US" sz="2800">
                <a:solidFill>
                  <a:srgbClr val="7030A0"/>
                </a:solidFill>
                <a:ea typeface="Calibri"/>
                <a:cs typeface="Calibri"/>
              </a:rPr>
              <a:t>4-8: 23 or fewer students per class</a:t>
            </a:r>
            <a:endParaRPr lang="en-US" sz="2800">
              <a:solidFill>
                <a:srgbClr val="000000"/>
              </a:solidFill>
              <a:ea typeface="Calibri"/>
              <a:cs typeface="Calibri"/>
            </a:endParaRPr>
          </a:p>
          <a:p>
            <a:pPr lvl="2"/>
            <a:endParaRPr lang="en-US" sz="2800">
              <a:solidFill>
                <a:srgbClr val="7030A0"/>
              </a:solidFill>
              <a:ea typeface="Calibri"/>
              <a:cs typeface="Calibri"/>
            </a:endParaRPr>
          </a:p>
          <a:p>
            <a:pPr marL="800100" lvl="1" indent="-342900">
              <a:buFont typeface="Arial"/>
              <a:buChar char="•"/>
            </a:pPr>
            <a:r>
              <a:rPr lang="en-US" sz="2800">
                <a:solidFill>
                  <a:srgbClr val="7030A0"/>
                </a:solidFill>
                <a:ea typeface="Calibri"/>
                <a:cs typeface="Calibri"/>
              </a:rPr>
              <a:t>40% - 100% Compliance – Deputy Chancellor Weisberg</a:t>
            </a:r>
          </a:p>
          <a:p>
            <a:pPr marL="1257300" lvl="2" indent="-342900">
              <a:buFont typeface="Arial"/>
              <a:buChar char="•"/>
            </a:pPr>
            <a:r>
              <a:rPr lang="en-US" sz="2800">
                <a:solidFill>
                  <a:srgbClr val="7030A0"/>
                </a:solidFill>
                <a:ea typeface="Calibri"/>
                <a:cs typeface="Calibri"/>
              </a:rPr>
              <a:t>Need increased Space – Continue to build new schools</a:t>
            </a:r>
          </a:p>
          <a:p>
            <a:pPr marL="1257300" lvl="2" indent="-342900">
              <a:buFont typeface="Arial"/>
              <a:buChar char="•"/>
            </a:pPr>
            <a:r>
              <a:rPr lang="en-US" sz="2800">
                <a:solidFill>
                  <a:srgbClr val="7030A0"/>
                </a:solidFill>
                <a:ea typeface="Calibri"/>
                <a:cs typeface="Calibri"/>
              </a:rPr>
              <a:t>Highly Qualified Teachers (approximately 10-12K New Teachers needed Citywide to implement)</a:t>
            </a:r>
          </a:p>
          <a:p>
            <a:pPr marL="1257300" lvl="2" indent="-342900">
              <a:buFont typeface="Arial"/>
              <a:buChar char="•"/>
            </a:pPr>
            <a:r>
              <a:rPr lang="en-US" sz="2800">
                <a:solidFill>
                  <a:srgbClr val="7030A0"/>
                </a:solidFill>
                <a:ea typeface="Calibri"/>
                <a:cs typeface="Calibri"/>
              </a:rPr>
              <a:t>Need increased Funding</a:t>
            </a:r>
          </a:p>
          <a:p>
            <a:pPr marL="1257300" lvl="2" indent="-342900">
              <a:buFont typeface="Arial"/>
              <a:buChar char="•"/>
            </a:pPr>
            <a:endParaRPr lang="en-US" sz="2800">
              <a:solidFill>
                <a:srgbClr val="7030A0"/>
              </a:solidFill>
              <a:ea typeface="Calibri"/>
              <a:cs typeface="Calibri"/>
            </a:endParaRPr>
          </a:p>
          <a:p>
            <a:pPr marL="800100" lvl="1" indent="-342900">
              <a:buFont typeface="Arial"/>
              <a:buChar char="•"/>
            </a:pPr>
            <a:r>
              <a:rPr lang="en-US" sz="2800">
                <a:solidFill>
                  <a:srgbClr val="7030A0"/>
                </a:solidFill>
                <a:ea typeface="Calibri"/>
                <a:cs typeface="Calibri"/>
              </a:rPr>
              <a:t>D28 has been working with Central, STH Regional Manager, Enrollment and schools directly to identify and meet the 3% D28 Target!</a:t>
            </a:r>
            <a:endParaRPr lang="en-US" sz="2800">
              <a:ea typeface="Calibri"/>
              <a:cs typeface="Calibri"/>
            </a:endParaRPr>
          </a:p>
          <a:p>
            <a:pPr marL="1257300" lvl="2" indent="-342900">
              <a:buFont typeface="Arial"/>
              <a:buChar char="•"/>
            </a:pPr>
            <a:r>
              <a:rPr lang="en-US" sz="2800">
                <a:solidFill>
                  <a:srgbClr val="7030A0"/>
                </a:solidFill>
                <a:ea typeface="Calibri"/>
                <a:cs typeface="Calibri"/>
              </a:rPr>
              <a:t>Summer 2024: Reduced class size in 16 schools totaling 62 classrooms districtwide to meet target in preparation for new year</a:t>
            </a:r>
          </a:p>
          <a:p>
            <a:pPr marL="1714500" lvl="3" indent="-342900">
              <a:buFont typeface="Arial"/>
              <a:buChar char="•"/>
            </a:pPr>
            <a:r>
              <a:rPr lang="en-US" sz="2800">
                <a:solidFill>
                  <a:srgbClr val="7030A0"/>
                </a:solidFill>
                <a:ea typeface="Calibri"/>
                <a:cs typeface="Calibri"/>
              </a:rPr>
              <a:t>Discussing new enrollment protocol to support keeping class size reductions as students are being enrolled across all schools</a:t>
            </a:r>
          </a:p>
          <a:p>
            <a:pPr marL="1714500" lvl="3" indent="-342900">
              <a:buFont typeface="Arial"/>
              <a:buChar char="•"/>
            </a:pPr>
            <a:r>
              <a:rPr lang="en-US" sz="2800">
                <a:solidFill>
                  <a:srgbClr val="7030A0"/>
                </a:solidFill>
                <a:ea typeface="Calibri"/>
                <a:cs typeface="Calibri"/>
              </a:rPr>
              <a:t>Due to large influx of families and current enrollment protocols, we may need to submit a waiver/exemption</a:t>
            </a:r>
          </a:p>
          <a:p>
            <a:pPr marL="1028700" lvl="1" indent="-571500">
              <a:lnSpc>
                <a:spcPct val="150000"/>
              </a:lnSpc>
              <a:buFont typeface="Arial"/>
              <a:buChar char="•"/>
            </a:pPr>
            <a:endParaRPr lang="en-US" sz="2800" b="1">
              <a:solidFill>
                <a:srgbClr val="7030A0"/>
              </a:solidFill>
              <a:ea typeface="Calibri"/>
              <a:cs typeface="Calibri"/>
            </a:endParaRPr>
          </a:p>
          <a:p>
            <a:pPr marL="1028700" lvl="1" indent="-571500">
              <a:lnSpc>
                <a:spcPct val="150000"/>
              </a:lnSpc>
              <a:buFont typeface="Arial"/>
              <a:buChar char="•"/>
            </a:pPr>
            <a:endParaRPr lang="en-US" sz="2800" b="1">
              <a:solidFill>
                <a:srgbClr val="7030A0"/>
              </a:solidFill>
              <a:ea typeface="Calibri"/>
              <a:cs typeface="Calibri"/>
            </a:endParaRPr>
          </a:p>
        </p:txBody>
      </p:sp>
    </p:spTree>
    <p:extLst>
      <p:ext uri="{BB962C8B-B14F-4D97-AF65-F5344CB8AC3E}">
        <p14:creationId xmlns:p14="http://schemas.microsoft.com/office/powerpoint/2010/main" val="391892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28586" y="203200"/>
            <a:ext cx="5372100" cy="828000"/>
            <a:chOff x="-1" y="546100"/>
            <a:chExt cx="462835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685799" y="546100"/>
              <a:ext cx="3942557" cy="828000"/>
              <a:chOff x="-1" y="546100"/>
              <a:chExt cx="3942557"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sp>
        <p:nvSpPr>
          <p:cNvPr id="6" name="TextBox 5">
            <a:extLst>
              <a:ext uri="{FF2B5EF4-FFF2-40B4-BE49-F238E27FC236}">
                <a16:creationId xmlns:a16="http://schemas.microsoft.com/office/drawing/2014/main" id="{62D31AC6-ED7F-479E-A1AC-0A517E383CA2}"/>
              </a:ext>
            </a:extLst>
          </p:cNvPr>
          <p:cNvSpPr txBox="1"/>
          <p:nvPr/>
        </p:nvSpPr>
        <p:spPr>
          <a:xfrm>
            <a:off x="404038" y="4619979"/>
            <a:ext cx="17145000" cy="4893647"/>
          </a:xfrm>
          <a:prstGeom prst="rect">
            <a:avLst/>
          </a:prstGeom>
          <a:noFill/>
        </p:spPr>
        <p:txBody>
          <a:bodyPr wrap="square" lIns="91440" tIns="45720" rIns="91440" bIns="45720" rtlCol="0" anchor="t">
            <a:spAutoFit/>
          </a:bodyPr>
          <a:lstStyle/>
          <a:p>
            <a:pPr marL="342900" indent="-342900">
              <a:lnSpc>
                <a:spcPct val="200000"/>
              </a:lnSpc>
              <a:buFont typeface="Wingdings" panose="05000000000000000000" pitchFamily="2" charset="2"/>
              <a:buChar char="Ø"/>
            </a:pPr>
            <a:r>
              <a:rPr lang="en-US" sz="3600" b="1">
                <a:solidFill>
                  <a:srgbClr val="7030A0"/>
                </a:solidFill>
                <a:ea typeface="Calibri Light"/>
                <a:cs typeface="Times New Roman"/>
              </a:rPr>
              <a:t>Doris Castillo, ELA Implementation Specialist</a:t>
            </a:r>
          </a:p>
          <a:p>
            <a:pPr marL="342900" indent="-342900">
              <a:lnSpc>
                <a:spcPct val="200000"/>
              </a:lnSpc>
              <a:buFont typeface="Wingdings" panose="05000000000000000000" pitchFamily="2" charset="2"/>
              <a:buChar char="Ø"/>
            </a:pPr>
            <a:r>
              <a:rPr lang="en-US" sz="3600" b="1">
                <a:solidFill>
                  <a:srgbClr val="7030A0"/>
                </a:solidFill>
                <a:ea typeface="Calibri Light"/>
                <a:cs typeface="Times New Roman"/>
              </a:rPr>
              <a:t>Betina Severin, Literacy Specialist</a:t>
            </a:r>
          </a:p>
          <a:p>
            <a:pPr marL="342900" indent="-342900">
              <a:lnSpc>
                <a:spcPct val="200000"/>
              </a:lnSpc>
              <a:buFont typeface="Wingdings" panose="05000000000000000000" pitchFamily="2" charset="2"/>
              <a:buChar char="Ø"/>
            </a:pPr>
            <a:r>
              <a:rPr lang="en-US" sz="3600" b="1" err="1">
                <a:solidFill>
                  <a:srgbClr val="7030A0"/>
                </a:solidFill>
                <a:ea typeface="Calibri Light"/>
                <a:cs typeface="Times New Roman"/>
              </a:rPr>
              <a:t>LaVada</a:t>
            </a:r>
            <a:r>
              <a:rPr lang="en-US" sz="3600" b="1">
                <a:solidFill>
                  <a:srgbClr val="7030A0"/>
                </a:solidFill>
                <a:ea typeface="Calibri Light"/>
                <a:cs typeface="Times New Roman"/>
              </a:rPr>
              <a:t> Palmer, Reading Interventionist</a:t>
            </a:r>
          </a:p>
          <a:p>
            <a:pPr marL="342900" indent="-342900">
              <a:lnSpc>
                <a:spcPct val="200000"/>
              </a:lnSpc>
              <a:buFont typeface="Wingdings" panose="05000000000000000000" pitchFamily="2" charset="2"/>
              <a:buChar char="Ø"/>
            </a:pPr>
            <a:r>
              <a:rPr lang="en-US" sz="3600" b="1">
                <a:solidFill>
                  <a:srgbClr val="7030A0"/>
                </a:solidFill>
                <a:ea typeface="Calibri Light"/>
                <a:cs typeface="Times New Roman"/>
              </a:rPr>
              <a:t>Crystal Singletary Stone, Reading Interventionist</a:t>
            </a:r>
          </a:p>
          <a:p>
            <a:pPr marL="342900" indent="-342900">
              <a:buFont typeface="Wingdings" panose="05000000000000000000" pitchFamily="2" charset="2"/>
              <a:buChar char="Ø"/>
            </a:pPr>
            <a:endParaRPr lang="en-US" sz="2400">
              <a:latin typeface="Times New Roman"/>
              <a:ea typeface="Calibri Light"/>
              <a:cs typeface="Times New Roman"/>
            </a:endParaRPr>
          </a:p>
        </p:txBody>
      </p:sp>
      <p:sp>
        <p:nvSpPr>
          <p:cNvPr id="3" name="TextBox 2">
            <a:extLst>
              <a:ext uri="{FF2B5EF4-FFF2-40B4-BE49-F238E27FC236}">
                <a16:creationId xmlns:a16="http://schemas.microsoft.com/office/drawing/2014/main" id="{C36AC4C9-6816-D528-569A-B4AB12935E8F}"/>
              </a:ext>
            </a:extLst>
          </p:cNvPr>
          <p:cNvSpPr txBox="1"/>
          <p:nvPr/>
        </p:nvSpPr>
        <p:spPr>
          <a:xfrm>
            <a:off x="214313" y="257175"/>
            <a:ext cx="5372100" cy="646331"/>
          </a:xfrm>
          <a:prstGeom prst="rect">
            <a:avLst/>
          </a:prstGeom>
          <a:noFill/>
        </p:spPr>
        <p:txBody>
          <a:bodyPr wrap="square" lIns="91440" tIns="45720" rIns="91440" bIns="45720" rtlCol="0" anchor="t">
            <a:spAutoFit/>
          </a:bodyPr>
          <a:lstStyle/>
          <a:p>
            <a:r>
              <a:rPr lang="en-US" sz="3600" b="1"/>
              <a:t>New D28 Team Members </a:t>
            </a:r>
          </a:p>
        </p:txBody>
      </p:sp>
      <p:sp>
        <p:nvSpPr>
          <p:cNvPr id="5" name="TextBox 4">
            <a:extLst>
              <a:ext uri="{FF2B5EF4-FFF2-40B4-BE49-F238E27FC236}">
                <a16:creationId xmlns:a16="http://schemas.microsoft.com/office/drawing/2014/main" id="{93538912-9AA6-ECBB-180F-7DF78AB4F970}"/>
              </a:ext>
            </a:extLst>
          </p:cNvPr>
          <p:cNvSpPr txBox="1"/>
          <p:nvPr/>
        </p:nvSpPr>
        <p:spPr>
          <a:xfrm>
            <a:off x="214313" y="1442134"/>
            <a:ext cx="18376715" cy="2766911"/>
          </a:xfrm>
          <a:prstGeom prst="rect">
            <a:avLst/>
          </a:prstGeom>
          <a:noFill/>
        </p:spPr>
        <p:txBody>
          <a:bodyPr wrap="square">
            <a:spAutoFit/>
          </a:bodyPr>
          <a:lstStyle/>
          <a:p>
            <a:pPr>
              <a:lnSpc>
                <a:spcPct val="150000"/>
              </a:lnSpc>
            </a:pPr>
            <a:r>
              <a:rPr lang="en-US" sz="4000" b="1" i="0">
                <a:solidFill>
                  <a:srgbClr val="009EF3"/>
                </a:solidFill>
                <a:effectLst/>
              </a:rPr>
              <a:t>We are thrilled to welcome our new team members to the Superintendent’s Office! Their diverse talents and  unique skills will be invaluable as we work together to support our school community.</a:t>
            </a:r>
            <a:endParaRPr lang="en-US" sz="4000" b="1">
              <a:solidFill>
                <a:srgbClr val="009EF3"/>
              </a:solidFill>
            </a:endParaRPr>
          </a:p>
        </p:txBody>
      </p:sp>
    </p:spTree>
    <p:extLst>
      <p:ext uri="{BB962C8B-B14F-4D97-AF65-F5344CB8AC3E}">
        <p14:creationId xmlns:p14="http://schemas.microsoft.com/office/powerpoint/2010/main" val="301329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 y="148856"/>
            <a:ext cx="7464057" cy="1225244"/>
            <a:chOff x="-1" y="546100"/>
            <a:chExt cx="462835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4219584" cy="828000"/>
              <a:chOff x="-277028" y="546100"/>
              <a:chExt cx="421958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421958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r>
                  <a:rPr lang="en-US" sz="6000" b="1">
                    <a:cs typeface="Times New Roman"/>
                  </a:rPr>
                  <a:t>LET’S GO METS!!!</a:t>
                </a:r>
                <a:endParaRPr sz="6000" b="1">
                  <a:cs typeface="Times New Roman"/>
                </a:endParaRPr>
              </a:p>
            </p:txBody>
          </p:sp>
        </p:grpSp>
      </p:grpSp>
      <p:sp>
        <p:nvSpPr>
          <p:cNvPr id="6" name="TextBox 5">
            <a:extLst>
              <a:ext uri="{FF2B5EF4-FFF2-40B4-BE49-F238E27FC236}">
                <a16:creationId xmlns:a16="http://schemas.microsoft.com/office/drawing/2014/main" id="{62D31AC6-ED7F-479E-A1AC-0A517E383CA2}"/>
              </a:ext>
            </a:extLst>
          </p:cNvPr>
          <p:cNvSpPr txBox="1"/>
          <p:nvPr/>
        </p:nvSpPr>
        <p:spPr>
          <a:xfrm>
            <a:off x="297361" y="1148611"/>
            <a:ext cx="18415590" cy="5474256"/>
          </a:xfrm>
          <a:prstGeom prst="rect">
            <a:avLst/>
          </a:prstGeom>
          <a:noFill/>
        </p:spPr>
        <p:txBody>
          <a:bodyPr wrap="square" lIns="91440" tIns="45720" rIns="91440" bIns="45720" rtlCol="0" anchor="t">
            <a:spAutoFit/>
          </a:bodyPr>
          <a:lstStyle/>
          <a:p>
            <a:pPr>
              <a:lnSpc>
                <a:spcPct val="200000"/>
              </a:lnSpc>
            </a:pPr>
            <a:r>
              <a:rPr lang="en-US" sz="3600" b="0" i="0">
                <a:solidFill>
                  <a:srgbClr val="00B0F0"/>
                </a:solidFill>
                <a:effectLst/>
                <a:latin typeface="-apple-system"/>
              </a:rPr>
              <a:t>We are thrilled to announce that Mets player Francisco Lindor visited PS 54 on August 19, 2024,  to generously give away 150 free backpacks to our Students in Temporary Housing (STH) families. This incredible act of kindness will not only provide essential supplies for our students but also inspire them with the support of a local sports hero. We are deeply grateful to Francisco Lindor and the METS organization for their commitment to our community.</a:t>
            </a:r>
            <a:endParaRPr lang="en-US" sz="3600">
              <a:solidFill>
                <a:srgbClr val="00B0F0"/>
              </a:solidFill>
              <a:latin typeface="Times New Roman"/>
              <a:ea typeface="Calibri Light"/>
              <a:cs typeface="Times New Roman"/>
            </a:endParaRPr>
          </a:p>
        </p:txBody>
      </p:sp>
      <p:pic>
        <p:nvPicPr>
          <p:cNvPr id="9" name="Picture 8" descr="A group of people posing for a photo&#10;&#10;Description automatically generated">
            <a:extLst>
              <a:ext uri="{FF2B5EF4-FFF2-40B4-BE49-F238E27FC236}">
                <a16:creationId xmlns:a16="http://schemas.microsoft.com/office/drawing/2014/main" id="{8310C9AE-E7C7-12CF-B9EE-A48EA5061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947" y="6729527"/>
            <a:ext cx="7565400" cy="3963872"/>
          </a:xfrm>
          <a:prstGeom prst="rect">
            <a:avLst/>
          </a:prstGeom>
        </p:spPr>
      </p:pic>
      <p:pic>
        <p:nvPicPr>
          <p:cNvPr id="12" name="Picture 11" descr="A person holding a baby and a person holding a baby&#10;&#10;Description automatically generated">
            <a:extLst>
              <a:ext uri="{FF2B5EF4-FFF2-40B4-BE49-F238E27FC236}">
                <a16:creationId xmlns:a16="http://schemas.microsoft.com/office/drawing/2014/main" id="{DB6ADA89-C348-A0B3-BC08-8E2C1BD0B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9347" y="6729527"/>
            <a:ext cx="6400966" cy="3963872"/>
          </a:xfrm>
          <a:prstGeom prst="rect">
            <a:avLst/>
          </a:prstGeom>
        </p:spPr>
      </p:pic>
      <p:pic>
        <p:nvPicPr>
          <p:cNvPr id="14" name="Picture 13" descr="A person standing in front of a group of kids&#10;&#10;Description automatically generated">
            <a:extLst>
              <a:ext uri="{FF2B5EF4-FFF2-40B4-BE49-F238E27FC236}">
                <a16:creationId xmlns:a16="http://schemas.microsoft.com/office/drawing/2014/main" id="{8FB41B8F-0CE0-C746-5920-62013C5FB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29528"/>
            <a:ext cx="5043947" cy="3963871"/>
          </a:xfrm>
          <a:prstGeom prst="rect">
            <a:avLst/>
          </a:prstGeom>
        </p:spPr>
      </p:pic>
    </p:spTree>
    <p:extLst>
      <p:ext uri="{BB962C8B-B14F-4D97-AF65-F5344CB8AC3E}">
        <p14:creationId xmlns:p14="http://schemas.microsoft.com/office/powerpoint/2010/main" val="87108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 y="148856"/>
            <a:ext cx="11135361" cy="1225244"/>
            <a:chOff x="-1" y="546100"/>
            <a:chExt cx="5422154"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5013381" cy="828000"/>
              <a:chOff x="-277028" y="546100"/>
              <a:chExt cx="5013381"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5013381"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r>
                  <a:rPr lang="en-US" sz="6000" b="1">
                    <a:cs typeface="Times New Roman"/>
                  </a:rPr>
                  <a:t>D28 Welcomes New Educators </a:t>
                </a:r>
                <a:endParaRPr sz="6000" b="1">
                  <a:cs typeface="Times New Roman"/>
                </a:endParaRPr>
              </a:p>
            </p:txBody>
          </p:sp>
        </p:grpSp>
      </p:grpSp>
      <p:sp>
        <p:nvSpPr>
          <p:cNvPr id="4" name="TextBox 3">
            <a:extLst>
              <a:ext uri="{FF2B5EF4-FFF2-40B4-BE49-F238E27FC236}">
                <a16:creationId xmlns:a16="http://schemas.microsoft.com/office/drawing/2014/main" id="{829872D5-2D91-D33F-DF37-3E79D18C2F74}"/>
              </a:ext>
            </a:extLst>
          </p:cNvPr>
          <p:cNvSpPr txBox="1"/>
          <p:nvPr/>
        </p:nvSpPr>
        <p:spPr>
          <a:xfrm>
            <a:off x="406400" y="1851075"/>
            <a:ext cx="18105120" cy="4409797"/>
          </a:xfrm>
          <a:prstGeom prst="rect">
            <a:avLst/>
          </a:prstGeom>
          <a:noFill/>
        </p:spPr>
        <p:txBody>
          <a:bodyPr wrap="square">
            <a:spAutoFit/>
          </a:bodyPr>
          <a:lstStyle/>
          <a:p>
            <a:pPr>
              <a:lnSpc>
                <a:spcPct val="150000"/>
              </a:lnSpc>
            </a:pPr>
            <a:r>
              <a:rPr lang="en-US" sz="4800" b="1" i="0">
                <a:solidFill>
                  <a:srgbClr val="7030A0"/>
                </a:solidFill>
                <a:effectLst/>
                <a:latin typeface="Calibri Light" panose="020F0302020204030204" pitchFamily="34" charset="0"/>
              </a:rPr>
              <a:t>Community School District 28 and the United Federation of Teachers are eager to welcome over 70 new educators tomorrow at </a:t>
            </a:r>
            <a:r>
              <a:rPr lang="en-US" sz="4800" b="1" i="0">
                <a:solidFill>
                  <a:srgbClr val="7030A0"/>
                </a:solidFill>
                <a:effectLst/>
                <a:latin typeface="Calibri Light" panose="020F0302020204030204" pitchFamily="34" charset="0"/>
                <a:hlinkClick r:id="rId3" tooltip="Original URL: https://drive.google.com/file/d/1LCgSK0jCBSd1UxVC9ZCymozu2R9cZQ8B/view?usp=drive_link. Click or tap if you trust this link.">
                  <a:extLst>
                    <a:ext uri="{A12FA001-AC4F-418D-AE19-62706E023703}">
                      <ahyp:hlinkClr xmlns:ahyp="http://schemas.microsoft.com/office/drawing/2018/hyperlinkcolor" val="tx"/>
                    </a:ext>
                  </a:extLst>
                </a:hlinkClick>
              </a:rPr>
              <a:t>District Welcome Day</a:t>
            </a:r>
            <a:r>
              <a:rPr lang="en-US" sz="4800" b="1" i="0">
                <a:solidFill>
                  <a:srgbClr val="7030A0"/>
                </a:solidFill>
                <a:effectLst/>
                <a:latin typeface="Calibri Light" panose="020F0302020204030204" pitchFamily="34" charset="0"/>
              </a:rPr>
              <a:t>! </a:t>
            </a:r>
          </a:p>
          <a:p>
            <a:pPr>
              <a:lnSpc>
                <a:spcPct val="150000"/>
              </a:lnSpc>
            </a:pPr>
            <a:endParaRPr lang="en-US" sz="4800" b="1">
              <a:solidFill>
                <a:srgbClr val="7030A0"/>
              </a:solidFill>
            </a:endParaRPr>
          </a:p>
        </p:txBody>
      </p:sp>
      <p:pic>
        <p:nvPicPr>
          <p:cNvPr id="13" name="Picture 12" descr="A group of people standing together&#10;&#10;Description automatically generated">
            <a:extLst>
              <a:ext uri="{FF2B5EF4-FFF2-40B4-BE49-F238E27FC236}">
                <a16:creationId xmlns:a16="http://schemas.microsoft.com/office/drawing/2014/main" id="{2F05BD72-5D2C-9979-6584-58C5490E3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0378"/>
            <a:ext cx="6180495" cy="4534166"/>
          </a:xfrm>
          <a:prstGeom prst="rect">
            <a:avLst/>
          </a:prstGeom>
        </p:spPr>
      </p:pic>
      <p:pic>
        <p:nvPicPr>
          <p:cNvPr id="16" name="Picture 15" descr="A group of people standing in front of a table&#10;&#10;Description automatically generated">
            <a:extLst>
              <a:ext uri="{FF2B5EF4-FFF2-40B4-BE49-F238E27FC236}">
                <a16:creationId xmlns:a16="http://schemas.microsoft.com/office/drawing/2014/main" id="{473EDCFA-8736-712A-F93C-78123E2D1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495" y="4763728"/>
            <a:ext cx="6329568" cy="5780815"/>
          </a:xfrm>
          <a:prstGeom prst="rect">
            <a:avLst/>
          </a:prstGeom>
        </p:spPr>
      </p:pic>
      <p:pic>
        <p:nvPicPr>
          <p:cNvPr id="23" name="Picture 22" descr="A group of people sitting at tables in a room&#10;&#10;Description automatically generated">
            <a:extLst>
              <a:ext uri="{FF2B5EF4-FFF2-40B4-BE49-F238E27FC236}">
                <a16:creationId xmlns:a16="http://schemas.microsoft.com/office/drawing/2014/main" id="{37FA9EFE-BAE8-D97D-0B97-0DB832B9FE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07913" y="6010377"/>
            <a:ext cx="6502400" cy="4534165"/>
          </a:xfrm>
          <a:prstGeom prst="rect">
            <a:avLst/>
          </a:prstGeom>
        </p:spPr>
      </p:pic>
    </p:spTree>
    <p:extLst>
      <p:ext uri="{BB962C8B-B14F-4D97-AF65-F5344CB8AC3E}">
        <p14:creationId xmlns:p14="http://schemas.microsoft.com/office/powerpoint/2010/main" val="39372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0" y="104610"/>
            <a:ext cx="12506632" cy="1225244"/>
            <a:chOff x="-1" y="546100"/>
            <a:chExt cx="775518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408772" y="546100"/>
              <a:ext cx="7346414" cy="828000"/>
              <a:chOff x="-277028" y="546100"/>
              <a:chExt cx="7346414"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r>
                  <a:rPr lang="en-US" sz="6000" b="1">
                    <a:cs typeface="Times New Roman"/>
                  </a:rPr>
                  <a:t>Summer Rising 8</a:t>
                </a:r>
                <a:r>
                  <a:rPr lang="en-US" sz="6000" b="1" baseline="30000">
                    <a:cs typeface="Times New Roman"/>
                  </a:rPr>
                  <a:t>th</a:t>
                </a:r>
                <a:r>
                  <a:rPr lang="en-US" sz="6000" b="1">
                    <a:cs typeface="Times New Roman"/>
                  </a:rPr>
                  <a:t> Grade  Graduation </a:t>
                </a:r>
                <a:endParaRPr sz="6000" b="1">
                  <a:cs typeface="Times New Roman"/>
                </a:endParaRPr>
              </a:p>
            </p:txBody>
          </p:sp>
        </p:grpSp>
      </p:grpSp>
      <p:sp>
        <p:nvSpPr>
          <p:cNvPr id="4" name="TextBox 3">
            <a:extLst>
              <a:ext uri="{FF2B5EF4-FFF2-40B4-BE49-F238E27FC236}">
                <a16:creationId xmlns:a16="http://schemas.microsoft.com/office/drawing/2014/main" id="{2E6DF962-2C34-580F-963F-22120D97C110}"/>
              </a:ext>
            </a:extLst>
          </p:cNvPr>
          <p:cNvSpPr txBox="1"/>
          <p:nvPr/>
        </p:nvSpPr>
        <p:spPr>
          <a:xfrm>
            <a:off x="-1" y="1532588"/>
            <a:ext cx="19010313" cy="3330464"/>
          </a:xfrm>
          <a:prstGeom prst="rect">
            <a:avLst/>
          </a:prstGeom>
          <a:noFill/>
        </p:spPr>
        <p:txBody>
          <a:bodyPr wrap="square">
            <a:spAutoFit/>
          </a:bodyPr>
          <a:lstStyle/>
          <a:p>
            <a:pPr>
              <a:lnSpc>
                <a:spcPct val="150000"/>
              </a:lnSpc>
            </a:pPr>
            <a:r>
              <a:rPr lang="en-US" sz="3600" b="1" i="0">
                <a:solidFill>
                  <a:srgbClr val="7030A0"/>
                </a:solidFill>
                <a:effectLst/>
              </a:rPr>
              <a:t>Congratulations to our Summer Rising scholars on their 8th grade graduation! Your hard work, dedication, and resilience have brought you to this significant milestone. We are incredibly proud of each and every one of you and can’t wait to see all the amazing things you will accomplish in the future. Keep shining bright!</a:t>
            </a:r>
            <a:endParaRPr lang="en-US" sz="3600" b="1">
              <a:solidFill>
                <a:srgbClr val="7030A0"/>
              </a:solidFill>
            </a:endParaRPr>
          </a:p>
        </p:txBody>
      </p:sp>
      <p:pic>
        <p:nvPicPr>
          <p:cNvPr id="7" name="Picture 6" descr="A person speaking at a podium with people sitting on the stage&#10;&#10;Description automatically generated">
            <a:extLst>
              <a:ext uri="{FF2B5EF4-FFF2-40B4-BE49-F238E27FC236}">
                <a16:creationId xmlns:a16="http://schemas.microsoft.com/office/drawing/2014/main" id="{56CDD9E6-47DE-49F0-D024-71150E46E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1555" y="5247285"/>
            <a:ext cx="6789043" cy="5341505"/>
          </a:xfrm>
          <a:prstGeom prst="rect">
            <a:avLst/>
          </a:prstGeom>
        </p:spPr>
      </p:pic>
      <p:pic>
        <p:nvPicPr>
          <p:cNvPr id="9" name="Picture 8" descr="A group of people sitting in a room with a red curtain&#10;&#10;Description automatically generated">
            <a:extLst>
              <a:ext uri="{FF2B5EF4-FFF2-40B4-BE49-F238E27FC236}">
                <a16:creationId xmlns:a16="http://schemas.microsoft.com/office/drawing/2014/main" id="{CC69DE41-7D3A-BC55-AA76-677FC5C60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15" y="5247285"/>
            <a:ext cx="5820939" cy="5341505"/>
          </a:xfrm>
          <a:prstGeom prst="rect">
            <a:avLst/>
          </a:prstGeom>
        </p:spPr>
      </p:pic>
      <p:pic>
        <p:nvPicPr>
          <p:cNvPr id="13" name="Picture 12" descr="A group of people in blue gowns and caps on a stage&#10;&#10;Description automatically generated">
            <a:extLst>
              <a:ext uri="{FF2B5EF4-FFF2-40B4-BE49-F238E27FC236}">
                <a16:creationId xmlns:a16="http://schemas.microsoft.com/office/drawing/2014/main" id="{A6434DB8-9659-FA25-2F2B-C7F9903AB9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0598" y="5247285"/>
            <a:ext cx="6269713" cy="5341505"/>
          </a:xfrm>
          <a:prstGeom prst="rect">
            <a:avLst/>
          </a:prstGeom>
        </p:spPr>
      </p:pic>
    </p:spTree>
    <p:extLst>
      <p:ext uri="{BB962C8B-B14F-4D97-AF65-F5344CB8AC3E}">
        <p14:creationId xmlns:p14="http://schemas.microsoft.com/office/powerpoint/2010/main" val="160037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905211-3130-4371-82B9-2FDA075DD3FE}"/>
              </a:ext>
            </a:extLst>
          </p:cNvPr>
          <p:cNvSpPr/>
          <p:nvPr/>
        </p:nvSpPr>
        <p:spPr>
          <a:xfrm>
            <a:off x="208756" y="469900"/>
            <a:ext cx="18669000" cy="998158"/>
          </a:xfrm>
          <a:prstGeom prst="rect">
            <a:avLst/>
          </a:prstGeom>
          <a:solidFill>
            <a:schemeClr val="bg1"/>
          </a:solidFill>
        </p:spPr>
        <p:txBody>
          <a:bodyPr wrap="square">
            <a:spAutoFit/>
          </a:bodyPr>
          <a:lstStyle/>
          <a:p>
            <a:pPr algn="ctr">
              <a:lnSpc>
                <a:spcPct val="107000"/>
              </a:lnSpc>
            </a:pPr>
            <a:r>
              <a:rPr lang="en-US" sz="3600" b="1" kern="100">
                <a:solidFill>
                  <a:srgbClr val="832E8A"/>
                </a:solidFill>
                <a:latin typeface="Times New Roman" panose="02020603050405020304" pitchFamily="18" charset="0"/>
                <a:ea typeface="Calibri" panose="020F0502020204030204" pitchFamily="34" charset="0"/>
                <a:cs typeface="Times New Roman" panose="02020603050405020304" pitchFamily="18" charset="0"/>
              </a:rPr>
              <a:t>Welcome to the 2024-25 School Year! </a:t>
            </a:r>
            <a:endParaRPr lang="en-US" sz="2800" kern="100">
              <a:solidFill>
                <a:srgbClr val="832E8A"/>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kern="1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kern="1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erson in a suit and bow tie&#10;&#10;Description automatically generated">
            <a:extLst>
              <a:ext uri="{FF2B5EF4-FFF2-40B4-BE49-F238E27FC236}">
                <a16:creationId xmlns:a16="http://schemas.microsoft.com/office/drawing/2014/main" id="{81F42FE7-E28A-1297-61CD-F7CE2856C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034" y="2668616"/>
            <a:ext cx="5708661" cy="6127827"/>
          </a:xfrm>
          <a:prstGeom prst="rect">
            <a:avLst/>
          </a:prstGeom>
        </p:spPr>
      </p:pic>
      <p:sp>
        <p:nvSpPr>
          <p:cNvPr id="6" name="Horizontal Scroll 38">
            <a:extLst>
              <a:ext uri="{FF2B5EF4-FFF2-40B4-BE49-F238E27FC236}">
                <a16:creationId xmlns:a16="http://schemas.microsoft.com/office/drawing/2014/main" id="{9C1FD84E-BF2D-34C3-0531-45D5845B44F5}"/>
              </a:ext>
            </a:extLst>
          </p:cNvPr>
          <p:cNvSpPr/>
          <p:nvPr/>
        </p:nvSpPr>
        <p:spPr>
          <a:xfrm>
            <a:off x="1291157" y="9005852"/>
            <a:ext cx="14294914" cy="1684618"/>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tx1"/>
                </a:solidFill>
                <a:latin typeface="Arial Black"/>
              </a:rPr>
              <a:t>Community Superintendent </a:t>
            </a:r>
            <a:endParaRPr lang="en-US">
              <a:solidFill>
                <a:schemeClr val="tx1"/>
              </a:solidFill>
              <a:latin typeface="Arial Black"/>
            </a:endParaRPr>
          </a:p>
          <a:p>
            <a:pPr algn="ctr"/>
            <a:r>
              <a:rPr lang="en-US" sz="2800">
                <a:solidFill>
                  <a:schemeClr val="tx1"/>
                </a:solidFill>
                <a:latin typeface="Arial Black"/>
              </a:rPr>
              <a:t>Dr. Eric L. Blake </a:t>
            </a:r>
            <a:endParaRPr lang="en-US" sz="2400">
              <a:solidFill>
                <a:schemeClr val="tx1"/>
              </a:solidFill>
              <a:latin typeface="Arial Black"/>
            </a:endParaRPr>
          </a:p>
        </p:txBody>
      </p:sp>
    </p:spTree>
    <p:extLst>
      <p:ext uri="{BB962C8B-B14F-4D97-AF65-F5344CB8AC3E}">
        <p14:creationId xmlns:p14="http://schemas.microsoft.com/office/powerpoint/2010/main" val="39813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8243DD17-CCDA-4CB6-B60E-D908CE45F6E0}"/>
              </a:ext>
            </a:extLst>
          </p:cNvPr>
          <p:cNvGrpSpPr/>
          <p:nvPr/>
        </p:nvGrpSpPr>
        <p:grpSpPr>
          <a:xfrm>
            <a:off x="-1" y="2579405"/>
            <a:ext cx="3942557" cy="828000"/>
            <a:chOff x="-1" y="546100"/>
            <a:chExt cx="3942557" cy="828000"/>
          </a:xfrm>
        </p:grpSpPr>
        <p:sp>
          <p:nvSpPr>
            <p:cNvPr id="48" name="object 25">
              <a:extLst>
                <a:ext uri="{FF2B5EF4-FFF2-40B4-BE49-F238E27FC236}">
                  <a16:creationId xmlns:a16="http://schemas.microsoft.com/office/drawing/2014/main" id="{6AA20AFB-F22F-4376-B43E-B1732B75590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sp>
          <p:nvSpPr>
            <p:cNvPr id="49" name="object 25">
              <a:extLst>
                <a:ext uri="{FF2B5EF4-FFF2-40B4-BE49-F238E27FC236}">
                  <a16:creationId xmlns:a16="http://schemas.microsoft.com/office/drawing/2014/main" id="{BC083F3F-27C3-451C-A79A-91BBE96CB6F6}"/>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grpSp>
      <p:sp>
        <p:nvSpPr>
          <p:cNvPr id="9" name="object 9"/>
          <p:cNvSpPr txBox="1"/>
          <p:nvPr/>
        </p:nvSpPr>
        <p:spPr>
          <a:xfrm>
            <a:off x="839113" y="2677845"/>
            <a:ext cx="3581400" cy="566822"/>
          </a:xfrm>
          <a:prstGeom prst="rect">
            <a:avLst/>
          </a:prstGeom>
        </p:spPr>
        <p:txBody>
          <a:bodyPr vert="horz" wrap="square" lIns="0" tIns="12700" rIns="0" bIns="0" rtlCol="0">
            <a:spAutoFit/>
          </a:bodyPr>
          <a:lstStyle/>
          <a:p>
            <a:pPr marL="12700">
              <a:spcBef>
                <a:spcPts val="100"/>
              </a:spcBef>
            </a:pPr>
            <a:r>
              <a:rPr lang="en-US" sz="3600" b="1" spc="-5">
                <a:solidFill>
                  <a:srgbClr val="FFFFFF"/>
                </a:solidFill>
                <a:latin typeface="Times New Roman" panose="02020603050405020304" pitchFamily="18" charset="0"/>
                <a:cs typeface="Times New Roman" panose="02020603050405020304" pitchFamily="18" charset="0"/>
              </a:rPr>
              <a:t>Mission</a:t>
            </a:r>
            <a:r>
              <a:rPr lang="en-US" sz="2800" spc="-5">
                <a:solidFill>
                  <a:srgbClr val="FFFFFF"/>
                </a:solidFill>
                <a:cs typeface="Source Sans Pro Light"/>
              </a:rPr>
              <a:t> </a:t>
            </a:r>
            <a:endParaRPr sz="2800">
              <a:cs typeface="Source Sans Pro Light"/>
            </a:endParaRPr>
          </a:p>
        </p:txBody>
      </p:sp>
      <p:sp>
        <p:nvSpPr>
          <p:cNvPr id="10" name="object 10"/>
          <p:cNvSpPr txBox="1"/>
          <p:nvPr/>
        </p:nvSpPr>
        <p:spPr>
          <a:xfrm>
            <a:off x="971550" y="3576007"/>
            <a:ext cx="17220406" cy="2775119"/>
          </a:xfrm>
          <a:prstGeom prst="rect">
            <a:avLst/>
          </a:prstGeom>
        </p:spPr>
        <p:txBody>
          <a:bodyPr vert="horz" wrap="square" lIns="0" tIns="5080" rIns="0" bIns="0" rtlCol="0" anchor="t">
            <a:spAutoFit/>
          </a:bodyPr>
          <a:lstStyle/>
          <a:p>
            <a:r>
              <a:rPr lang="en-US" sz="3000" b="1">
                <a:solidFill>
                  <a:srgbClr val="00B0F0"/>
                </a:solidFill>
                <a:latin typeface="Times New Roman"/>
                <a:cs typeface="Times New Roman"/>
              </a:rPr>
              <a:t>In Community School District 28 we focus on equity as a lever for achievement for every single scholar. We are a district of excellence. We commit to every school maintaining high academic standards and working closely with families so that all scholars are learning at high levels. Beginning with school leaders, teachers, students and community partners, we also commit to being a district of learners ensuring that we promote critical thinking rooted in core content conceptual understanding through creative problem solving, technology innovation, social emotional learning and community advocacy.</a:t>
            </a:r>
            <a:endParaRPr lang="en-US" sz="3000" b="1">
              <a:latin typeface="Times New Roman" panose="02020603050405020304" pitchFamily="18" charset="0"/>
              <a:cs typeface="Times New Roman" panose="02020603050405020304" pitchFamily="18" charset="0"/>
            </a:endParaRPr>
          </a:p>
        </p:txBody>
      </p:sp>
      <p:sp>
        <p:nvSpPr>
          <p:cNvPr id="25" name="object 25"/>
          <p:cNvSpPr/>
          <p:nvPr/>
        </p:nvSpPr>
        <p:spPr>
          <a:xfrm>
            <a:off x="-794" y="6638621"/>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8201"/>
          </a:solidFill>
        </p:spPr>
        <p:txBody>
          <a:bodyPr wrap="square" lIns="0" tIns="0" rIns="0" bIns="0" rtlCol="0"/>
          <a:lstStyle/>
          <a:p>
            <a:endParaRPr/>
          </a:p>
        </p:txBody>
      </p:sp>
      <p:sp>
        <p:nvSpPr>
          <p:cNvPr id="26" name="object 26"/>
          <p:cNvSpPr txBox="1"/>
          <p:nvPr/>
        </p:nvSpPr>
        <p:spPr>
          <a:xfrm>
            <a:off x="951956" y="6778031"/>
            <a:ext cx="2561858" cy="566822"/>
          </a:xfrm>
          <a:prstGeom prst="rect">
            <a:avLst/>
          </a:prstGeom>
        </p:spPr>
        <p:txBody>
          <a:bodyPr vert="horz" wrap="square" lIns="0" tIns="12700" rIns="0" bIns="0" rtlCol="0">
            <a:spAutoFit/>
          </a:bodyPr>
          <a:lstStyle/>
          <a:p>
            <a:pPr marL="12700">
              <a:spcBef>
                <a:spcPts val="100"/>
              </a:spcBef>
            </a:pPr>
            <a:r>
              <a:rPr lang="en-US" sz="3600" b="1">
                <a:solidFill>
                  <a:schemeClr val="bg1"/>
                </a:solidFill>
                <a:latin typeface="Times New Roman" panose="02020603050405020304" pitchFamily="18" charset="0"/>
                <a:cs typeface="Times New Roman" panose="02020603050405020304" pitchFamily="18" charset="0"/>
              </a:rPr>
              <a:t>Vision</a:t>
            </a:r>
            <a:r>
              <a:rPr lang="en-US" sz="2800">
                <a:cs typeface="Source Sans Pro Light"/>
              </a:rPr>
              <a:t> </a:t>
            </a:r>
            <a:endParaRPr sz="2800">
              <a:cs typeface="Source Sans Pro Light"/>
            </a:endParaRPr>
          </a:p>
        </p:txBody>
      </p:sp>
      <p:sp>
        <p:nvSpPr>
          <p:cNvPr id="2" name="Rectangle 1"/>
          <p:cNvSpPr/>
          <p:nvPr/>
        </p:nvSpPr>
        <p:spPr>
          <a:xfrm>
            <a:off x="971550" y="7629601"/>
            <a:ext cx="16806819" cy="2400657"/>
          </a:xfrm>
          <a:prstGeom prst="rect">
            <a:avLst/>
          </a:prstGeom>
        </p:spPr>
        <p:txBody>
          <a:bodyPr wrap="square" lIns="91440" tIns="45720" rIns="91440" bIns="45720" anchor="t">
            <a:spAutoFit/>
          </a:bodyPr>
          <a:lstStyle/>
          <a:p>
            <a:r>
              <a:rPr lang="en-US" sz="3000" b="1">
                <a:solidFill>
                  <a:srgbClr val="FFA100"/>
                </a:solidFill>
                <a:latin typeface="Times New Roman"/>
                <a:cs typeface="Times New Roman"/>
              </a:rPr>
              <a:t>In Community School District 28 we celebrate our differences because we understand that woven into those differences is the knowledge that they offer us unlimited possibility to learn and expand our knowledge of and commitment to all humanity. We are beautifully diverse, varied; coming from countless racial, ethnic, language, and belief backgrounds. We commit to striving for </a:t>
            </a:r>
            <a:r>
              <a:rPr lang="en-US" sz="3000" b="1" i="1">
                <a:solidFill>
                  <a:srgbClr val="FFA100"/>
                </a:solidFill>
                <a:latin typeface="Times New Roman"/>
                <a:cs typeface="Times New Roman"/>
              </a:rPr>
              <a:t>inestimable contribution</a:t>
            </a:r>
            <a:r>
              <a:rPr lang="en-US" sz="3000" b="1">
                <a:solidFill>
                  <a:srgbClr val="FFA100"/>
                </a:solidFill>
                <a:latin typeface="Times New Roman"/>
                <a:cs typeface="Times New Roman"/>
              </a:rPr>
              <a:t> to the lives of our scholars.</a:t>
            </a:r>
          </a:p>
        </p:txBody>
      </p:sp>
      <p:sp>
        <p:nvSpPr>
          <p:cNvPr id="11" name="object 9">
            <a:extLst>
              <a:ext uri="{FF2B5EF4-FFF2-40B4-BE49-F238E27FC236}">
                <a16:creationId xmlns:a16="http://schemas.microsoft.com/office/drawing/2014/main" id="{93393489-8285-4C0E-206D-308E58B21F87}"/>
              </a:ext>
            </a:extLst>
          </p:cNvPr>
          <p:cNvSpPr txBox="1"/>
          <p:nvPr/>
        </p:nvSpPr>
        <p:spPr>
          <a:xfrm>
            <a:off x="839121" y="302945"/>
            <a:ext cx="16927680" cy="1872307"/>
          </a:xfrm>
          <a:prstGeom prst="rect">
            <a:avLst/>
          </a:prstGeom>
        </p:spPr>
        <p:txBody>
          <a:bodyPr vert="horz" wrap="square" lIns="0" tIns="12700" rIns="0" bIns="0" rtlCol="0" anchor="t">
            <a:spAutoFit/>
          </a:bodyPr>
          <a:lstStyle/>
          <a:p>
            <a:pPr marL="12700" algn="ctr">
              <a:spcBef>
                <a:spcPts val="100"/>
              </a:spcBef>
            </a:pPr>
            <a:r>
              <a:rPr lang="en-US" sz="3600" b="1" spc="-5">
                <a:solidFill>
                  <a:srgbClr val="832E8A"/>
                </a:solidFill>
                <a:latin typeface="Times New Roman"/>
                <a:cs typeface="Times New Roman"/>
              </a:rPr>
              <a:t>District 28 Vision, Mission &amp; Goals</a:t>
            </a:r>
          </a:p>
          <a:p>
            <a:pPr marL="12700">
              <a:spcBef>
                <a:spcPts val="100"/>
              </a:spcBef>
            </a:pPr>
            <a:r>
              <a:rPr lang="en-US" sz="2800" spc="-5">
                <a:solidFill>
                  <a:srgbClr val="832E8A"/>
                </a:solidFill>
                <a:latin typeface="Times New Roman"/>
                <a:ea typeface="Calibri"/>
                <a:cs typeface="Times New Roman"/>
              </a:rPr>
              <a:t>The United Nations' mission statement includes the line, "In this noble undertaking, cooperation, collaboration, unity, and solidarity must be the light we should seek and follow.  we commit to strive for </a:t>
            </a:r>
            <a:r>
              <a:rPr lang="en-US" sz="2800" i="1" spc="-5">
                <a:solidFill>
                  <a:srgbClr val="832E8A"/>
                </a:solidFill>
                <a:latin typeface="Times New Roman"/>
                <a:ea typeface="Calibri"/>
                <a:cs typeface="Times New Roman"/>
              </a:rPr>
              <a:t>inestimable contribution to human progress."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 y="546100"/>
            <a:ext cx="4628357" cy="828000"/>
            <a:chOff x="-1" y="546100"/>
            <a:chExt cx="462835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sp>
          <p:nvSpPr>
            <p:cNvPr id="22" name="object 25">
              <a:extLst>
                <a:ext uri="{FF2B5EF4-FFF2-40B4-BE49-F238E27FC236}">
                  <a16:creationId xmlns:a16="http://schemas.microsoft.com/office/drawing/2014/main" id="{541A5C72-B819-45F8-8C42-690DF253DD65}"/>
                </a:ext>
              </a:extLst>
            </p:cNvPr>
            <p:cNvSpPr/>
            <p:nvPr/>
          </p:nvSpPr>
          <p:spPr>
            <a:xfrm>
              <a:off x="13715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sp>
        <p:nvSpPr>
          <p:cNvPr id="11" name="object 9">
            <a:extLst>
              <a:ext uri="{FF2B5EF4-FFF2-40B4-BE49-F238E27FC236}">
                <a16:creationId xmlns:a16="http://schemas.microsoft.com/office/drawing/2014/main" id="{0A39365D-A6B5-4623-AC67-FBE1BB6FC527}"/>
              </a:ext>
            </a:extLst>
          </p:cNvPr>
          <p:cNvSpPr txBox="1"/>
          <p:nvPr/>
        </p:nvSpPr>
        <p:spPr>
          <a:xfrm>
            <a:off x="523477" y="541222"/>
            <a:ext cx="3775841" cy="628377"/>
          </a:xfrm>
          <a:prstGeom prst="rect">
            <a:avLst/>
          </a:prstGeom>
        </p:spPr>
        <p:txBody>
          <a:bodyPr vert="horz" wrap="square" lIns="0" tIns="12700" rIns="0" bIns="0" rtlCol="0" anchor="t">
            <a:spAutoFit/>
          </a:bodyPr>
          <a:lstStyle/>
          <a:p>
            <a:pPr marL="12700">
              <a:spcBef>
                <a:spcPts val="100"/>
              </a:spcBef>
            </a:pPr>
            <a:r>
              <a:rPr lang="en-US" sz="4000" b="1" spc="-55">
                <a:latin typeface="Times New Roman"/>
                <a:cs typeface="Times New Roman"/>
              </a:rPr>
              <a:t>Core Values</a:t>
            </a:r>
            <a:endParaRPr lang="en-US">
              <a:latin typeface="Times New Roman"/>
              <a:cs typeface="Times New Roman"/>
            </a:endParaRPr>
          </a:p>
        </p:txBody>
      </p:sp>
      <p:sp>
        <p:nvSpPr>
          <p:cNvPr id="6" name="TextBox 5">
            <a:extLst>
              <a:ext uri="{FF2B5EF4-FFF2-40B4-BE49-F238E27FC236}">
                <a16:creationId xmlns:a16="http://schemas.microsoft.com/office/drawing/2014/main" id="{62D31AC6-ED7F-479E-A1AC-0A517E383CA2}"/>
              </a:ext>
            </a:extLst>
          </p:cNvPr>
          <p:cNvSpPr txBox="1"/>
          <p:nvPr/>
        </p:nvSpPr>
        <p:spPr>
          <a:xfrm>
            <a:off x="1046956" y="1765300"/>
            <a:ext cx="17145000" cy="1938992"/>
          </a:xfrm>
          <a:prstGeom prst="rect">
            <a:avLst/>
          </a:prstGeom>
          <a:noFill/>
        </p:spPr>
        <p:txBody>
          <a:bodyPr wrap="square" lIns="91440" tIns="45720" rIns="91440" bIns="45720" rtlCol="0" anchor="t">
            <a:spAutoFit/>
          </a:bodyPr>
          <a:lstStyle/>
          <a:p>
            <a:endParaRPr lang="en-US" sz="2400" b="1">
              <a:solidFill>
                <a:srgbClr val="F69000"/>
              </a:solidFill>
              <a:latin typeface="Times New Roman"/>
              <a:ea typeface="Calibri"/>
              <a:cs typeface="Times New Roman"/>
            </a:endParaRPr>
          </a:p>
          <a:p>
            <a:endParaRPr lang="en-US" sz="2400" b="1">
              <a:solidFill>
                <a:srgbClr val="000000"/>
              </a:solidFill>
              <a:latin typeface="Times New Roman"/>
              <a:ea typeface="Calibri Light"/>
              <a:cs typeface="Times New Roman"/>
            </a:endParaRPr>
          </a:p>
          <a:p>
            <a:endParaRPr lang="en-US" sz="2400">
              <a:solidFill>
                <a:srgbClr val="0070C0"/>
              </a:solidFill>
              <a:latin typeface="Times New Roman"/>
              <a:ea typeface="Calibri Light"/>
              <a:cs typeface="Times New Roman"/>
            </a:endParaRPr>
          </a:p>
          <a:p>
            <a:endParaRPr lang="en-US" sz="2400">
              <a:solidFill>
                <a:srgbClr val="0070C0"/>
              </a:solidFill>
              <a:latin typeface="Times New Roman"/>
              <a:ea typeface="Calibri Light"/>
              <a:cs typeface="Times New Roman"/>
            </a:endParaRPr>
          </a:p>
          <a:p>
            <a:endParaRPr lang="en-US" sz="2400">
              <a:latin typeface="Times New Roman"/>
              <a:ea typeface="Calibri Light"/>
              <a:cs typeface="Times New Roman"/>
            </a:endParaRPr>
          </a:p>
        </p:txBody>
      </p:sp>
      <p:graphicFrame>
        <p:nvGraphicFramePr>
          <p:cNvPr id="3" name="Content Placeholder 2">
            <a:extLst>
              <a:ext uri="{FF2B5EF4-FFF2-40B4-BE49-F238E27FC236}">
                <a16:creationId xmlns:a16="http://schemas.microsoft.com/office/drawing/2014/main" id="{350FBCE1-A5C7-5CD0-FE59-71B269954A07}"/>
              </a:ext>
            </a:extLst>
          </p:cNvPr>
          <p:cNvGraphicFramePr>
            <a:graphicFrameLocks noGrp="1"/>
          </p:cNvGraphicFramePr>
          <p:nvPr/>
        </p:nvGraphicFramePr>
        <p:xfrm>
          <a:off x="253219" y="1927273"/>
          <a:ext cx="18358338" cy="8539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92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96F0F-A6C0-4164-8009-C2AA0389F107}"/>
              </a:ext>
            </a:extLst>
          </p:cNvPr>
          <p:cNvPicPr>
            <a:picLocks noChangeAspect="1"/>
          </p:cNvPicPr>
          <p:nvPr/>
        </p:nvPicPr>
        <p:blipFill>
          <a:blip r:embed="rId2"/>
          <a:stretch>
            <a:fillRect/>
          </a:stretch>
        </p:blipFill>
        <p:spPr>
          <a:xfrm>
            <a:off x="361156" y="1231900"/>
            <a:ext cx="18211800" cy="8839200"/>
          </a:xfrm>
          <a:prstGeom prst="rect">
            <a:avLst/>
          </a:prstGeom>
        </p:spPr>
      </p:pic>
    </p:spTree>
    <p:extLst>
      <p:ext uri="{BB962C8B-B14F-4D97-AF65-F5344CB8AC3E}">
        <p14:creationId xmlns:p14="http://schemas.microsoft.com/office/powerpoint/2010/main" val="289407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A831309-928D-41DD-A270-4D749D777110}"/>
              </a:ext>
            </a:extLst>
          </p:cNvPr>
          <p:cNvGrpSpPr/>
          <p:nvPr/>
        </p:nvGrpSpPr>
        <p:grpSpPr>
          <a:xfrm>
            <a:off x="-19844" y="546100"/>
            <a:ext cx="7227901" cy="828000"/>
            <a:chOff x="279096" y="8642689"/>
            <a:chExt cx="3781929" cy="439424"/>
          </a:xfrm>
        </p:grpSpPr>
        <p:sp>
          <p:nvSpPr>
            <p:cNvPr id="15" name="object 4">
              <a:extLst>
                <a:ext uri="{FF2B5EF4-FFF2-40B4-BE49-F238E27FC236}">
                  <a16:creationId xmlns:a16="http://schemas.microsoft.com/office/drawing/2014/main" id="{676FAFFE-69EA-469A-87DF-86D3F3E1E975}"/>
                </a:ext>
              </a:extLst>
            </p:cNvPr>
            <p:cNvSpPr/>
            <p:nvPr/>
          </p:nvSpPr>
          <p:spPr>
            <a:xfrm>
              <a:off x="279096" y="8642693"/>
              <a:ext cx="3565829"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a:p>
          </p:txBody>
        </p:sp>
        <p:sp>
          <p:nvSpPr>
            <p:cNvPr id="17" name="object 5">
              <a:extLst>
                <a:ext uri="{FF2B5EF4-FFF2-40B4-BE49-F238E27FC236}">
                  <a16:creationId xmlns:a16="http://schemas.microsoft.com/office/drawing/2014/main" id="{9F21A726-8899-4DA3-9B25-42CAF48AB613}"/>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a:p>
          </p:txBody>
        </p:sp>
      </p:grpSp>
      <p:sp>
        <p:nvSpPr>
          <p:cNvPr id="11" name="object 9">
            <a:extLst>
              <a:ext uri="{FF2B5EF4-FFF2-40B4-BE49-F238E27FC236}">
                <a16:creationId xmlns:a16="http://schemas.microsoft.com/office/drawing/2014/main" id="{41A775D5-8748-4E9F-B669-41673196E54D}"/>
              </a:ext>
            </a:extLst>
          </p:cNvPr>
          <p:cNvSpPr txBox="1"/>
          <p:nvPr/>
        </p:nvSpPr>
        <p:spPr>
          <a:xfrm>
            <a:off x="606305" y="645907"/>
            <a:ext cx="5562600" cy="628377"/>
          </a:xfrm>
          <a:prstGeom prst="rect">
            <a:avLst/>
          </a:prstGeom>
        </p:spPr>
        <p:txBody>
          <a:bodyPr vert="horz" wrap="square" lIns="0" tIns="12700" rIns="0" bIns="0" rtlCol="0">
            <a:spAutoFit/>
          </a:bodyPr>
          <a:lstStyle/>
          <a:p>
            <a:pPr marL="12700" algn="ctr">
              <a:lnSpc>
                <a:spcPct val="100000"/>
              </a:lnSpc>
              <a:spcBef>
                <a:spcPts val="100"/>
              </a:spcBef>
            </a:pPr>
            <a:r>
              <a:rPr lang="en-US" sz="4000" b="1">
                <a:latin typeface="Times New Roman" panose="02020603050405020304" pitchFamily="18" charset="0"/>
                <a:cs typeface="Times New Roman" panose="02020603050405020304" pitchFamily="18" charset="0"/>
              </a:rPr>
              <a:t>District Overview </a:t>
            </a:r>
          </a:p>
        </p:txBody>
      </p:sp>
      <p:sp>
        <p:nvSpPr>
          <p:cNvPr id="2" name="TextBox 1">
            <a:extLst>
              <a:ext uri="{FF2B5EF4-FFF2-40B4-BE49-F238E27FC236}">
                <a16:creationId xmlns:a16="http://schemas.microsoft.com/office/drawing/2014/main" id="{9F705FFF-15A7-4979-B3DE-408E58169066}"/>
              </a:ext>
            </a:extLst>
          </p:cNvPr>
          <p:cNvSpPr txBox="1"/>
          <p:nvPr/>
        </p:nvSpPr>
        <p:spPr>
          <a:xfrm>
            <a:off x="208756" y="1712627"/>
            <a:ext cx="18516600" cy="7909858"/>
          </a:xfrm>
          <a:prstGeom prst="rect">
            <a:avLst/>
          </a:prstGeom>
          <a:noFill/>
        </p:spPr>
        <p:txBody>
          <a:bodyPr wrap="square" lIns="91440" tIns="45720" rIns="91440" bIns="45720" rtlCol="0" anchor="t">
            <a:spAutoFit/>
          </a:bodyPr>
          <a:lstStyle/>
          <a:p>
            <a:r>
              <a:rPr lang="en-US" sz="2800">
                <a:solidFill>
                  <a:srgbClr val="0070C0"/>
                </a:solidFill>
                <a:latin typeface="Times New Roman"/>
                <a:cs typeface="Times New Roman"/>
              </a:rPr>
              <a:t>Community School District 28 is located within Southern Queens, it is comprised of under 22,000 scholars.  With respect to student body, 51% of our scholars are males and 49% are females. Demographically, we are also a diverse district. 4% of our scholars are American Indian or Alaska Native, 19% are Black or African American, 29% Hispanic / Latin X, 30% are Asians, 15% White, and 4% are Multiracial.  Of the total number of students, 16% are Students with Disabilities, 65% are considered economically disadvantaged, 16% qualify for  English Language Learner (ELL) services and approximately 6% of our students live in temporary housing. </a:t>
            </a:r>
            <a:endParaRPr lang="en-US" sz="2800">
              <a:ea typeface="Calibri"/>
              <a:cs typeface="Calibri"/>
            </a:endParaRPr>
          </a:p>
          <a:p>
            <a:endParaRPr lang="en-US" sz="2800">
              <a:solidFill>
                <a:srgbClr val="0070C0"/>
              </a:solidFill>
              <a:latin typeface="Times New Roman"/>
              <a:cs typeface="Times New Roman"/>
            </a:endParaRPr>
          </a:p>
          <a:p>
            <a:endParaRPr lang="en-US" sz="2800">
              <a:solidFill>
                <a:srgbClr val="0070C0"/>
              </a:solidFill>
              <a:latin typeface="Times New Roman"/>
              <a:cs typeface="Times New Roman"/>
            </a:endParaRPr>
          </a:p>
          <a:p>
            <a:r>
              <a:rPr lang="en-US" sz="2800">
                <a:solidFill>
                  <a:srgbClr val="0070C0"/>
                </a:solidFill>
                <a:latin typeface="Times New Roman"/>
                <a:cs typeface="Times New Roman"/>
              </a:rPr>
              <a:t>In recent months, we continue to have an increase of migrant newcomer families which will further add to our diversity. This will also impact our need and ability to provide both educational and social emotional services. To some, this may be a challenge, however,  with the support of our collective community, I view this an opportunity. Together, we will rise to the circumstances and continue to serve all scholars and their families with excellence. </a:t>
            </a:r>
            <a:endParaRPr lang="en-US" sz="2800">
              <a:ea typeface="Calibri"/>
              <a:cs typeface="Calibri"/>
            </a:endParaRPr>
          </a:p>
          <a:p>
            <a:endParaRPr lang="en-US" sz="2800">
              <a:solidFill>
                <a:srgbClr val="0070C0"/>
              </a:solidFill>
              <a:latin typeface="Times New Roman"/>
              <a:cs typeface="Times New Roman"/>
            </a:endParaRPr>
          </a:p>
          <a:p>
            <a:endParaRPr lang="en-US" sz="2800">
              <a:solidFill>
                <a:srgbClr val="0070C0"/>
              </a:solidFill>
              <a:latin typeface="Times New Roman"/>
              <a:cs typeface="Times New Roman"/>
            </a:endParaRPr>
          </a:p>
          <a:p>
            <a:r>
              <a:rPr lang="en-US" sz="2800">
                <a:solidFill>
                  <a:srgbClr val="0070C0"/>
                </a:solidFill>
                <a:latin typeface="Times New Roman"/>
                <a:cs typeface="Times New Roman"/>
              </a:rPr>
              <a:t>We are comprised of 36 schools. Our families are actively engaged stakeholders. We have very active community and family leadership structures. These structures include Community Education Council, Community Boards, Presidents’ Council, several community leadership groups and richly collaborative partnerships with our Queens elected.</a:t>
            </a:r>
          </a:p>
          <a:p>
            <a:endParaRPr lang="en-US" sz="3200" b="1">
              <a:solidFill>
                <a:srgbClr val="00B0F0"/>
              </a:solidFill>
              <a:ea typeface="Calibri"/>
              <a:cs typeface="Calibri"/>
            </a:endParaRPr>
          </a:p>
        </p:txBody>
      </p:sp>
    </p:spTree>
    <p:extLst>
      <p:ext uri="{BB962C8B-B14F-4D97-AF65-F5344CB8AC3E}">
        <p14:creationId xmlns:p14="http://schemas.microsoft.com/office/powerpoint/2010/main" val="383874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1D6723-B5BD-43F2-9E05-A395DCC14342}"/>
              </a:ext>
            </a:extLst>
          </p:cNvPr>
          <p:cNvSpPr txBox="1"/>
          <p:nvPr/>
        </p:nvSpPr>
        <p:spPr>
          <a:xfrm>
            <a:off x="2037556" y="546100"/>
            <a:ext cx="14478000" cy="769441"/>
          </a:xfrm>
          <a:prstGeom prst="rect">
            <a:avLst/>
          </a:prstGeom>
          <a:noFill/>
        </p:spPr>
        <p:txBody>
          <a:bodyPr wrap="square" rtlCol="0">
            <a:spAutoFit/>
          </a:bodyPr>
          <a:lstStyle/>
          <a:p>
            <a:pPr algn="ctr" rtl="0" fontAlgn="base"/>
            <a:r>
              <a:rPr lang="en-US" sz="4400" b="1" i="0">
                <a:solidFill>
                  <a:srgbClr val="FFA100"/>
                </a:solidFill>
                <a:effectLst/>
                <a:latin typeface="Calibri" panose="020F0502020204030204" pitchFamily="34" charset="0"/>
              </a:rPr>
              <a:t>Superintendent Priorities:</a:t>
            </a:r>
            <a:r>
              <a:rPr lang="en-US" sz="4400" b="0" i="0">
                <a:solidFill>
                  <a:srgbClr val="FFA100"/>
                </a:solidFill>
                <a:effectLst/>
                <a:latin typeface="Calibri" panose="020F0502020204030204" pitchFamily="34" charset="0"/>
              </a:rPr>
              <a:t> </a:t>
            </a:r>
          </a:p>
        </p:txBody>
      </p:sp>
      <p:sp>
        <p:nvSpPr>
          <p:cNvPr id="6" name="TextBox 5">
            <a:extLst>
              <a:ext uri="{FF2B5EF4-FFF2-40B4-BE49-F238E27FC236}">
                <a16:creationId xmlns:a16="http://schemas.microsoft.com/office/drawing/2014/main" id="{52239E21-73ED-F11C-C545-027FEA938030}"/>
              </a:ext>
            </a:extLst>
          </p:cNvPr>
          <p:cNvSpPr txBox="1"/>
          <p:nvPr/>
        </p:nvSpPr>
        <p:spPr>
          <a:xfrm>
            <a:off x="586239" y="1309881"/>
            <a:ext cx="17837833" cy="9249327"/>
          </a:xfrm>
          <a:prstGeom prst="rect">
            <a:avLst/>
          </a:prstGeom>
          <a:noFill/>
        </p:spPr>
        <p:txBody>
          <a:bodyPr wrap="square" lIns="91440" tIns="45720" rIns="91440" bIns="45720" anchor="t">
            <a:spAutoFit/>
          </a:bodyPr>
          <a:lstStyle/>
          <a:p>
            <a:pPr fontAlgn="base">
              <a:buFont typeface="Arial" panose="020B0604020202020204" pitchFamily="34" charset="0"/>
              <a:buChar char="•"/>
            </a:pPr>
            <a:r>
              <a:rPr lang="en-US" sz="4400">
                <a:solidFill>
                  <a:srgbClr val="009EF3"/>
                </a:solidFill>
                <a:latin typeface="Times New Roman"/>
                <a:cs typeface="Times New Roman"/>
              </a:rPr>
              <a:t>Improve outcomes in mathematics by implementing a common research-based curriculum and introducing or scaling, where appropriate</a:t>
            </a:r>
            <a:r>
              <a:rPr lang="en-US" sz="4400" i="0">
                <a:solidFill>
                  <a:srgbClr val="009EF3"/>
                </a:solidFill>
                <a:effectLst/>
                <a:latin typeface="Times New Roman"/>
                <a:cs typeface="Times New Roman"/>
              </a:rPr>
              <a:t>, </a:t>
            </a:r>
            <a:r>
              <a:rPr lang="en-US" sz="4400">
                <a:solidFill>
                  <a:srgbClr val="009EF3"/>
                </a:solidFill>
                <a:latin typeface="Times New Roman"/>
                <a:cs typeface="Times New Roman"/>
              </a:rPr>
              <a:t>Regents level courses for scholars </a:t>
            </a:r>
            <a:endParaRPr lang="en-US" sz="4400">
              <a:ea typeface="Calibri"/>
              <a:cs typeface="Calibri"/>
            </a:endParaRPr>
          </a:p>
          <a:p>
            <a:pPr>
              <a:buFont typeface="Arial" panose="020B0604020202020204" pitchFamily="34" charset="0"/>
              <a:buChar char="•"/>
            </a:pPr>
            <a:endParaRPr lang="en-US" sz="4400">
              <a:solidFill>
                <a:srgbClr val="009EF3"/>
              </a:solidFill>
              <a:latin typeface="Times New Roman"/>
              <a:cs typeface="Times New Roman"/>
            </a:endParaRPr>
          </a:p>
          <a:p>
            <a:pPr>
              <a:buFont typeface="Arial" panose="020B0604020202020204" pitchFamily="34" charset="0"/>
              <a:buChar char="•"/>
            </a:pPr>
            <a:r>
              <a:rPr lang="en-US" sz="4400">
                <a:solidFill>
                  <a:srgbClr val="009EF3"/>
                </a:solidFill>
                <a:latin typeface="Times New Roman"/>
                <a:cs typeface="Times New Roman"/>
              </a:rPr>
              <a:t>Improve literacy skills by implementing research-based</a:t>
            </a:r>
            <a:r>
              <a:rPr lang="en-US" sz="4400" i="0">
                <a:solidFill>
                  <a:srgbClr val="009EF3"/>
                </a:solidFill>
                <a:effectLst/>
                <a:latin typeface="Times New Roman"/>
                <a:cs typeface="Times New Roman"/>
              </a:rPr>
              <a:t>, </a:t>
            </a:r>
            <a:r>
              <a:rPr lang="en-US" sz="4400">
                <a:solidFill>
                  <a:srgbClr val="009EF3"/>
                </a:solidFill>
                <a:latin typeface="Times New Roman"/>
                <a:cs typeface="Times New Roman"/>
              </a:rPr>
              <a:t>Science </a:t>
            </a:r>
            <a:r>
              <a:rPr lang="en-US" sz="4400" i="0">
                <a:solidFill>
                  <a:srgbClr val="009EF3"/>
                </a:solidFill>
                <a:effectLst/>
                <a:latin typeface="Times New Roman"/>
                <a:cs typeface="Times New Roman"/>
              </a:rPr>
              <a:t>of </a:t>
            </a:r>
            <a:r>
              <a:rPr lang="en-US" sz="4400">
                <a:solidFill>
                  <a:srgbClr val="009EF3"/>
                </a:solidFill>
                <a:latin typeface="Times New Roman"/>
                <a:cs typeface="Times New Roman"/>
              </a:rPr>
              <a:t>Reading (SOR) HMH curriculum in all K-8 schools. </a:t>
            </a:r>
            <a:endParaRPr lang="en-US" sz="4400">
              <a:ea typeface="Calibri"/>
              <a:cs typeface="Calibri"/>
            </a:endParaRPr>
          </a:p>
          <a:p>
            <a:pPr>
              <a:buFont typeface="Arial" panose="020B0604020202020204" pitchFamily="34" charset="0"/>
              <a:buChar char="•"/>
            </a:pPr>
            <a:endParaRPr lang="en-US" sz="4400">
              <a:solidFill>
                <a:srgbClr val="009EF3"/>
              </a:solidFill>
              <a:latin typeface="Times New Roman"/>
              <a:cs typeface="Times New Roman"/>
            </a:endParaRPr>
          </a:p>
          <a:p>
            <a:pPr>
              <a:buFont typeface="Arial" panose="020B0604020202020204" pitchFamily="34" charset="0"/>
              <a:buChar char="•"/>
            </a:pPr>
            <a:r>
              <a:rPr lang="en-US" sz="4400">
                <a:solidFill>
                  <a:srgbClr val="009EF3"/>
                </a:solidFill>
                <a:latin typeface="Times New Roman"/>
                <a:cs typeface="Times New Roman"/>
              </a:rPr>
              <a:t>Work </a:t>
            </a:r>
            <a:r>
              <a:rPr lang="en-US" sz="4400" i="0">
                <a:solidFill>
                  <a:srgbClr val="009EF3"/>
                </a:solidFill>
                <a:effectLst/>
                <a:latin typeface="Times New Roman"/>
                <a:cs typeface="Times New Roman"/>
              </a:rPr>
              <a:t>to </a:t>
            </a:r>
            <a:r>
              <a:rPr lang="en-US" sz="4400">
                <a:solidFill>
                  <a:srgbClr val="009EF3"/>
                </a:solidFill>
                <a:latin typeface="Times New Roman"/>
                <a:cs typeface="Times New Roman"/>
              </a:rPr>
              <a:t>substantially improve daily attendance and reduce chronic absenteeism</a:t>
            </a:r>
            <a:r>
              <a:rPr lang="en-US" sz="4400" i="0">
                <a:solidFill>
                  <a:srgbClr val="009EF3"/>
                </a:solidFill>
                <a:effectLst/>
                <a:latin typeface="Times New Roman"/>
                <a:cs typeface="Times New Roman"/>
              </a:rPr>
              <a:t>.</a:t>
            </a:r>
            <a:endParaRPr lang="en-US" sz="4400">
              <a:latin typeface="Times New Roman"/>
              <a:cs typeface="Times New Roman"/>
            </a:endParaRPr>
          </a:p>
          <a:p>
            <a:pPr>
              <a:buFont typeface="Arial" panose="020B0604020202020204" pitchFamily="34" charset="0"/>
              <a:buChar char="•"/>
            </a:pPr>
            <a:endParaRPr lang="en-US" sz="4400">
              <a:solidFill>
                <a:srgbClr val="009EF3"/>
              </a:solidFill>
              <a:latin typeface="Times New Roman"/>
              <a:cs typeface="Times New Roman"/>
            </a:endParaRPr>
          </a:p>
          <a:p>
            <a:pPr>
              <a:buFont typeface="Arial" panose="020B0604020202020204" pitchFamily="34" charset="0"/>
              <a:buChar char="•"/>
            </a:pPr>
            <a:r>
              <a:rPr lang="en-US" sz="4400">
                <a:solidFill>
                  <a:srgbClr val="009EF3"/>
                </a:solidFill>
                <a:latin typeface="Times New Roman"/>
                <a:cs typeface="Times New Roman"/>
              </a:rPr>
              <a:t>Continue </a:t>
            </a:r>
            <a:r>
              <a:rPr lang="en-US" sz="4400" i="0">
                <a:solidFill>
                  <a:srgbClr val="009EF3"/>
                </a:solidFill>
                <a:effectLst/>
                <a:latin typeface="Times New Roman"/>
                <a:cs typeface="Times New Roman"/>
              </a:rPr>
              <a:t>to </a:t>
            </a:r>
            <a:r>
              <a:rPr lang="en-US" sz="4400">
                <a:solidFill>
                  <a:srgbClr val="009EF3"/>
                </a:solidFill>
                <a:latin typeface="Times New Roman"/>
                <a:cs typeface="Times New Roman"/>
              </a:rPr>
              <a:t>increase Parent and Family Engagement </a:t>
            </a:r>
            <a:r>
              <a:rPr lang="en-US" sz="4400" i="0">
                <a:solidFill>
                  <a:srgbClr val="009EF3"/>
                </a:solidFill>
                <a:effectLst/>
                <a:latin typeface="Times New Roman"/>
                <a:cs typeface="Times New Roman"/>
              </a:rPr>
              <a:t>and </a:t>
            </a:r>
            <a:r>
              <a:rPr lang="en-US" sz="4400">
                <a:solidFill>
                  <a:srgbClr val="009EF3"/>
                </a:solidFill>
                <a:latin typeface="Times New Roman"/>
                <a:cs typeface="Times New Roman"/>
              </a:rPr>
              <a:t>Community Partnerships</a:t>
            </a:r>
            <a:r>
              <a:rPr lang="en-US" sz="4400" i="0">
                <a:solidFill>
                  <a:srgbClr val="009EF3"/>
                </a:solidFill>
                <a:effectLst/>
                <a:latin typeface="Times New Roman"/>
                <a:cs typeface="Times New Roman"/>
              </a:rPr>
              <a:t>.</a:t>
            </a:r>
            <a:endParaRPr lang="en-US" sz="4400">
              <a:latin typeface="Times New Roman"/>
              <a:cs typeface="Times New Roman"/>
            </a:endParaRPr>
          </a:p>
          <a:p>
            <a:pPr algn="l">
              <a:lnSpc>
                <a:spcPct val="250000"/>
              </a:lnSpc>
              <a:buFont typeface="Arial" panose="020B0604020202020204" pitchFamily="34" charset="0"/>
              <a:buChar char="•"/>
            </a:pPr>
            <a:endParaRPr lang="en-US" sz="3200" b="1" i="0">
              <a:solidFill>
                <a:srgbClr val="009EF3"/>
              </a:solidFill>
              <a:effectLst/>
              <a:latin typeface="Calibri" panose="020F0502020204030204" pitchFamily="34" charset="0"/>
              <a:ea typeface="Calibri"/>
              <a:cs typeface="Calibri"/>
            </a:endParaRPr>
          </a:p>
        </p:txBody>
      </p:sp>
    </p:spTree>
    <p:extLst>
      <p:ext uri="{BB962C8B-B14F-4D97-AF65-F5344CB8AC3E}">
        <p14:creationId xmlns:p14="http://schemas.microsoft.com/office/powerpoint/2010/main" val="210577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 y="546100"/>
            <a:ext cx="4628357" cy="828000"/>
            <a:chOff x="-1" y="546100"/>
            <a:chExt cx="462835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685799" y="546100"/>
              <a:ext cx="3942557" cy="828000"/>
              <a:chOff x="-1" y="546100"/>
              <a:chExt cx="3942557"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sp>
        <p:nvSpPr>
          <p:cNvPr id="11" name="object 9">
            <a:extLst>
              <a:ext uri="{FF2B5EF4-FFF2-40B4-BE49-F238E27FC236}">
                <a16:creationId xmlns:a16="http://schemas.microsoft.com/office/drawing/2014/main" id="{0A39365D-A6B5-4623-AC67-FBE1BB6FC527}"/>
              </a:ext>
            </a:extLst>
          </p:cNvPr>
          <p:cNvSpPr txBox="1"/>
          <p:nvPr/>
        </p:nvSpPr>
        <p:spPr>
          <a:xfrm>
            <a:off x="523477" y="541222"/>
            <a:ext cx="3775841" cy="643332"/>
          </a:xfrm>
          <a:prstGeom prst="rect">
            <a:avLst/>
          </a:prstGeom>
        </p:spPr>
        <p:txBody>
          <a:bodyPr vert="horz" wrap="square" lIns="0" tIns="12700" rIns="0" bIns="0" rtlCol="0" anchor="t">
            <a:spAutoFit/>
          </a:bodyPr>
          <a:lstStyle/>
          <a:p>
            <a:pPr marL="12700">
              <a:spcBef>
                <a:spcPts val="100"/>
              </a:spcBef>
            </a:pPr>
            <a:r>
              <a:rPr lang="cs-CZ" sz="4000" b="1" spc="-55">
                <a:latin typeface="Times New Roman"/>
                <a:cs typeface="Times New Roman"/>
              </a:rPr>
              <a:t>ELA:</a:t>
            </a:r>
            <a:endParaRPr lang="en-US">
              <a:latin typeface="Times New Roman"/>
              <a:cs typeface="Times New Roman"/>
            </a:endParaRPr>
          </a:p>
        </p:txBody>
      </p:sp>
      <p:sp>
        <p:nvSpPr>
          <p:cNvPr id="6" name="TextBox 5">
            <a:extLst>
              <a:ext uri="{FF2B5EF4-FFF2-40B4-BE49-F238E27FC236}">
                <a16:creationId xmlns:a16="http://schemas.microsoft.com/office/drawing/2014/main" id="{62D31AC6-ED7F-479E-A1AC-0A517E383CA2}"/>
              </a:ext>
            </a:extLst>
          </p:cNvPr>
          <p:cNvSpPr txBox="1"/>
          <p:nvPr/>
        </p:nvSpPr>
        <p:spPr>
          <a:xfrm>
            <a:off x="1046956" y="1765300"/>
            <a:ext cx="17145000" cy="7848302"/>
          </a:xfrm>
          <a:prstGeom prst="rect">
            <a:avLst/>
          </a:prstGeom>
          <a:noFill/>
        </p:spPr>
        <p:txBody>
          <a:bodyPr wrap="square" lIns="91440" tIns="45720" rIns="91440" bIns="45720" rtlCol="0" anchor="t">
            <a:spAutoFit/>
          </a:bodyPr>
          <a:lstStyle/>
          <a:p>
            <a:r>
              <a:rPr lang="en-US" sz="2400" b="1">
                <a:solidFill>
                  <a:srgbClr val="F69000"/>
                </a:solidFill>
                <a:latin typeface="Times New Roman"/>
                <a:ea typeface="Calibri Light"/>
                <a:cs typeface="Times New Roman"/>
              </a:rPr>
              <a:t>Outcomes 2023_2024:</a:t>
            </a:r>
            <a:endParaRPr lang="en-US" sz="2400">
              <a:solidFill>
                <a:srgbClr val="000000"/>
              </a:solidFill>
              <a:latin typeface="Times New Roman"/>
              <a:ea typeface="Calibri Light"/>
              <a:cs typeface="Times New Roman"/>
            </a:endParaRPr>
          </a:p>
          <a:p>
            <a:endParaRPr lang="en-US" sz="2400">
              <a:solidFill>
                <a:srgbClr val="000000"/>
              </a:solidFill>
              <a:latin typeface="Times New Roman"/>
              <a:ea typeface="Calibri Light"/>
              <a:cs typeface="Times New Roman"/>
            </a:endParaRPr>
          </a:p>
          <a:p>
            <a:r>
              <a:rPr lang="en-US" sz="2400">
                <a:solidFill>
                  <a:srgbClr val="000000"/>
                </a:solidFill>
                <a:latin typeface="Times New Roman"/>
                <a:ea typeface="Calibri Light"/>
                <a:cs typeface="Times New Roman"/>
              </a:rPr>
              <a:t>54.5%, </a:t>
            </a:r>
            <a:r>
              <a:rPr lang="en-US" sz="2400">
                <a:solidFill>
                  <a:srgbClr val="FF0000"/>
                </a:solidFill>
                <a:latin typeface="Times New Roman"/>
                <a:ea typeface="Calibri Light"/>
                <a:cs typeface="Times New Roman"/>
              </a:rPr>
              <a:t>Decreasing – 3.6%</a:t>
            </a:r>
            <a:endParaRPr lang="en-US" sz="2400" b="1">
              <a:solidFill>
                <a:srgbClr val="FF0000"/>
              </a:solidFill>
              <a:latin typeface="Times New Roman"/>
              <a:ea typeface="Calibri Light"/>
              <a:cs typeface="Times New Roman"/>
            </a:endParaRPr>
          </a:p>
          <a:p>
            <a:endParaRPr lang="en-US" sz="2400">
              <a:solidFill>
                <a:srgbClr val="000000"/>
              </a:solidFill>
              <a:latin typeface="Times New Roman"/>
              <a:ea typeface="Calibri Light"/>
              <a:cs typeface="Times New Roman"/>
            </a:endParaRPr>
          </a:p>
          <a:p>
            <a:r>
              <a:rPr lang="en-US" sz="2400">
                <a:solidFill>
                  <a:srgbClr val="000000"/>
                </a:solidFill>
                <a:latin typeface="Times New Roman"/>
                <a:ea typeface="Calibri Light"/>
                <a:cs typeface="Times New Roman"/>
              </a:rPr>
              <a:t>Still </a:t>
            </a:r>
            <a:r>
              <a:rPr lang="en-US" sz="2400" b="1">
                <a:solidFill>
                  <a:schemeClr val="accent2"/>
                </a:solidFill>
                <a:latin typeface="Times New Roman"/>
                <a:ea typeface="Calibri Light"/>
                <a:cs typeface="Times New Roman"/>
              </a:rPr>
              <a:t>higher </a:t>
            </a:r>
            <a:r>
              <a:rPr lang="en-US" sz="2400">
                <a:solidFill>
                  <a:srgbClr val="000000"/>
                </a:solidFill>
                <a:latin typeface="Times New Roman"/>
                <a:ea typeface="Calibri Light"/>
                <a:cs typeface="Times New Roman"/>
              </a:rPr>
              <a:t>than city average at 49.1%</a:t>
            </a:r>
          </a:p>
          <a:p>
            <a:endParaRPr lang="en-US" sz="2400" b="1">
              <a:solidFill>
                <a:schemeClr val="accent2"/>
              </a:solidFill>
              <a:latin typeface="Times New Roman"/>
              <a:ea typeface="Calibri Light"/>
              <a:cs typeface="Times New Roman"/>
            </a:endParaRPr>
          </a:p>
          <a:p>
            <a:endParaRPr lang="en-US" sz="2400" b="1">
              <a:solidFill>
                <a:schemeClr val="accent2"/>
              </a:solidFill>
              <a:latin typeface="Times New Roman"/>
              <a:ea typeface="Calibri Light"/>
              <a:cs typeface="Times New Roman"/>
            </a:endParaRPr>
          </a:p>
          <a:p>
            <a:endParaRPr lang="en-US" sz="2400" b="1">
              <a:solidFill>
                <a:schemeClr val="accent2"/>
              </a:solidFill>
              <a:latin typeface="Times New Roman"/>
              <a:ea typeface="Calibri Light"/>
              <a:cs typeface="Times New Roman"/>
            </a:endParaRPr>
          </a:p>
          <a:p>
            <a:r>
              <a:rPr lang="en-US" sz="2400" b="1">
                <a:solidFill>
                  <a:schemeClr val="accent2"/>
                </a:solidFill>
                <a:latin typeface="Times New Roman"/>
                <a:ea typeface="Calibri Light"/>
                <a:cs typeface="Times New Roman"/>
              </a:rPr>
              <a:t>English Language Arts: </a:t>
            </a:r>
            <a:r>
              <a:rPr lang="en-US" sz="2400" b="1">
                <a:solidFill>
                  <a:srgbClr val="F69000"/>
                </a:solidFill>
                <a:latin typeface="Times New Roman"/>
                <a:ea typeface="Calibri Light"/>
                <a:cs typeface="Times New Roman"/>
              </a:rPr>
              <a:t>2024_25 DCEP Goal</a:t>
            </a:r>
            <a:endParaRPr lang="en-US">
              <a:solidFill>
                <a:schemeClr val="accent2"/>
              </a:solidFill>
              <a:ea typeface="Calibri"/>
              <a:cs typeface="Calibri"/>
            </a:endParaRPr>
          </a:p>
          <a:p>
            <a:endParaRPr lang="en-US" sz="2400">
              <a:solidFill>
                <a:srgbClr val="000000"/>
              </a:solidFill>
              <a:latin typeface="Times New Roman"/>
              <a:ea typeface="Calibri Light"/>
              <a:cs typeface="Times New Roman"/>
            </a:endParaRPr>
          </a:p>
          <a:p>
            <a:pPr marL="285750" indent="-285750">
              <a:buFont typeface="Arial"/>
              <a:buChar char="•"/>
            </a:pPr>
            <a:r>
              <a:rPr lang="en-US" sz="2400">
                <a:solidFill>
                  <a:srgbClr val="000000"/>
                </a:solidFill>
                <a:latin typeface="Times New Roman"/>
                <a:ea typeface="Calibri Light"/>
                <a:cs typeface="Times New Roman"/>
              </a:rPr>
              <a:t>By June 2025, District 28 will </a:t>
            </a:r>
            <a:r>
              <a:rPr lang="en-US" sz="2400" b="1">
                <a:solidFill>
                  <a:schemeClr val="accent2"/>
                </a:solidFill>
                <a:latin typeface="Times New Roman"/>
                <a:ea typeface="Calibri Light"/>
                <a:cs typeface="Times New Roman"/>
              </a:rPr>
              <a:t>increase </a:t>
            </a:r>
            <a:r>
              <a:rPr lang="en-US" sz="2400">
                <a:solidFill>
                  <a:srgbClr val="000000"/>
                </a:solidFill>
                <a:latin typeface="Times New Roman"/>
                <a:ea typeface="Calibri Light"/>
                <a:cs typeface="Times New Roman"/>
              </a:rPr>
              <a:t>early outcome (English Language Arts) by </a:t>
            </a:r>
            <a:r>
              <a:rPr lang="en-US" sz="2400" b="1">
                <a:solidFill>
                  <a:schemeClr val="accent2"/>
                </a:solidFill>
                <a:latin typeface="Times New Roman"/>
                <a:ea typeface="Calibri Light"/>
                <a:cs typeface="Times New Roman"/>
              </a:rPr>
              <a:t>3 percentage points from 54.5 % to 57.5 %</a:t>
            </a:r>
            <a:r>
              <a:rPr lang="en-US" sz="2400">
                <a:solidFill>
                  <a:srgbClr val="000000"/>
                </a:solidFill>
                <a:latin typeface="Times New Roman"/>
                <a:ea typeface="Calibri Light"/>
                <a:cs typeface="Times New Roman"/>
              </a:rPr>
              <a:t> (English Language Arts) as reflected by New York State English language Arts assessment. </a:t>
            </a:r>
            <a:endParaRPr lang="en-US" sz="2400">
              <a:latin typeface="Times New Roman"/>
              <a:ea typeface="Calibri Light"/>
              <a:cs typeface="Times New Roman"/>
            </a:endParaRPr>
          </a:p>
          <a:p>
            <a:pPr marL="285750" indent="-285750">
              <a:buFont typeface="Arial"/>
              <a:buChar char="•"/>
            </a:pPr>
            <a:endParaRPr lang="en-US" sz="2400">
              <a:solidFill>
                <a:srgbClr val="000000"/>
              </a:solidFill>
              <a:latin typeface="Times New Roman"/>
              <a:ea typeface="Calibri Light"/>
              <a:cs typeface="Times New Roman"/>
            </a:endParaRPr>
          </a:p>
          <a:p>
            <a:pPr marL="285750" indent="-285750">
              <a:buFont typeface="Arial"/>
              <a:buChar char="•"/>
            </a:pPr>
            <a:r>
              <a:rPr lang="en-US" sz="2400">
                <a:solidFill>
                  <a:srgbClr val="000000"/>
                </a:solidFill>
                <a:latin typeface="Times New Roman"/>
                <a:ea typeface="Calibri Light"/>
                <a:cs typeface="Times New Roman"/>
              </a:rPr>
              <a:t>By June 2025, District 28 will </a:t>
            </a:r>
            <a:r>
              <a:rPr lang="en-US" sz="2400" b="1">
                <a:solidFill>
                  <a:schemeClr val="accent2"/>
                </a:solidFill>
                <a:latin typeface="Times New Roman"/>
                <a:ea typeface="Calibri Light"/>
                <a:cs typeface="Times New Roman"/>
              </a:rPr>
              <a:t>increase </a:t>
            </a:r>
            <a:r>
              <a:rPr lang="en-US" sz="2400">
                <a:solidFill>
                  <a:srgbClr val="000000"/>
                </a:solidFill>
                <a:latin typeface="Times New Roman"/>
                <a:ea typeface="Calibri Light"/>
                <a:cs typeface="Times New Roman"/>
              </a:rPr>
              <a:t>early outcome (English Language Arts) for all Multilingual Learners by </a:t>
            </a:r>
            <a:r>
              <a:rPr lang="en-US" sz="2400" b="1">
                <a:solidFill>
                  <a:schemeClr val="accent2"/>
                </a:solidFill>
                <a:latin typeface="Times New Roman"/>
                <a:ea typeface="Calibri Light"/>
                <a:cs typeface="Times New Roman"/>
              </a:rPr>
              <a:t>3 percentage points from  8% to 11%</a:t>
            </a:r>
            <a:r>
              <a:rPr lang="en-US" sz="2400">
                <a:solidFill>
                  <a:srgbClr val="000000"/>
                </a:solidFill>
                <a:latin typeface="Times New Roman"/>
                <a:ea typeface="Calibri Light"/>
                <a:cs typeface="Times New Roman"/>
              </a:rPr>
              <a:t> (English Language Arts) as reflected by New York State English language Arts assessment.  </a:t>
            </a:r>
            <a:endParaRPr lang="en-US" sz="2400">
              <a:latin typeface="Times New Roman"/>
              <a:ea typeface="Calibri Light"/>
              <a:cs typeface="Times New Roman"/>
            </a:endParaRPr>
          </a:p>
          <a:p>
            <a:pPr marL="285750" indent="-285750">
              <a:buFont typeface="Arial"/>
              <a:buChar char="•"/>
            </a:pPr>
            <a:endParaRPr lang="en-US" sz="2400">
              <a:solidFill>
                <a:srgbClr val="000000"/>
              </a:solidFill>
              <a:latin typeface="Times New Roman"/>
              <a:ea typeface="Calibri Light"/>
              <a:cs typeface="Times New Roman"/>
            </a:endParaRPr>
          </a:p>
          <a:p>
            <a:pPr marL="285750" indent="-285750">
              <a:buFont typeface="Arial"/>
              <a:buChar char="•"/>
            </a:pPr>
            <a:r>
              <a:rPr lang="en-US" sz="2400">
                <a:solidFill>
                  <a:srgbClr val="000000"/>
                </a:solidFill>
                <a:latin typeface="Times New Roman"/>
                <a:ea typeface="Calibri Light"/>
                <a:cs typeface="Times New Roman"/>
              </a:rPr>
              <a:t>By June 2025, District 28 will </a:t>
            </a:r>
            <a:r>
              <a:rPr lang="en-US" sz="2400" b="1">
                <a:solidFill>
                  <a:schemeClr val="accent2"/>
                </a:solidFill>
                <a:latin typeface="Times New Roman"/>
                <a:ea typeface="Calibri Light"/>
                <a:cs typeface="Times New Roman"/>
              </a:rPr>
              <a:t>increase </a:t>
            </a:r>
            <a:r>
              <a:rPr lang="en-US" sz="2400">
                <a:solidFill>
                  <a:srgbClr val="000000"/>
                </a:solidFill>
                <a:latin typeface="Times New Roman"/>
                <a:ea typeface="Calibri Light"/>
                <a:cs typeface="Times New Roman"/>
              </a:rPr>
              <a:t>early outcome (English Language Arts) for all students with Individualized Education Plans by </a:t>
            </a:r>
            <a:r>
              <a:rPr lang="en-US" sz="2400" b="1">
                <a:solidFill>
                  <a:schemeClr val="accent2"/>
                </a:solidFill>
                <a:latin typeface="Times New Roman"/>
                <a:ea typeface="Calibri Light"/>
                <a:cs typeface="Times New Roman"/>
              </a:rPr>
              <a:t>3 percentage points from 23.5 % to 26.5% </a:t>
            </a:r>
            <a:r>
              <a:rPr lang="en-US" sz="2400">
                <a:solidFill>
                  <a:srgbClr val="000000"/>
                </a:solidFill>
                <a:latin typeface="Times New Roman"/>
                <a:ea typeface="Calibri Light"/>
                <a:cs typeface="Times New Roman"/>
              </a:rPr>
              <a:t>(English Language Arts) as reflected by New York State English language Arts assessment.  </a:t>
            </a:r>
            <a:endParaRPr lang="en-US" sz="2400">
              <a:latin typeface="Times New Roman"/>
              <a:ea typeface="Calibri Light"/>
              <a:cs typeface="Times New Roman"/>
            </a:endParaRPr>
          </a:p>
          <a:p>
            <a:endParaRPr lang="en-US" sz="2400">
              <a:solidFill>
                <a:srgbClr val="0070C0"/>
              </a:solidFill>
              <a:latin typeface="Times New Roman"/>
              <a:ea typeface="Calibri Light"/>
              <a:cs typeface="Times New Roman"/>
            </a:endParaRPr>
          </a:p>
          <a:p>
            <a:endParaRPr lang="en-US" sz="2400">
              <a:solidFill>
                <a:srgbClr val="000000"/>
              </a:solidFill>
              <a:latin typeface="Times New Roman"/>
              <a:ea typeface="Calibri Light"/>
              <a:cs typeface="Times New Roman"/>
            </a:endParaRPr>
          </a:p>
        </p:txBody>
      </p:sp>
    </p:spTree>
    <p:extLst>
      <p:ext uri="{BB962C8B-B14F-4D97-AF65-F5344CB8AC3E}">
        <p14:creationId xmlns:p14="http://schemas.microsoft.com/office/powerpoint/2010/main" val="180393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178AB1-8CB4-45A3-9062-8FA23E8CC3F2}"/>
              </a:ext>
            </a:extLst>
          </p:cNvPr>
          <p:cNvGrpSpPr/>
          <p:nvPr/>
        </p:nvGrpSpPr>
        <p:grpSpPr>
          <a:xfrm>
            <a:off x="-1" y="546100"/>
            <a:ext cx="4628357" cy="828000"/>
            <a:chOff x="-1" y="546100"/>
            <a:chExt cx="4628357" cy="828000"/>
          </a:xfrm>
        </p:grpSpPr>
        <p:grpSp>
          <p:nvGrpSpPr>
            <p:cNvPr id="15" name="Group 14">
              <a:extLst>
                <a:ext uri="{FF2B5EF4-FFF2-40B4-BE49-F238E27FC236}">
                  <a16:creationId xmlns:a16="http://schemas.microsoft.com/office/drawing/2014/main" id="{690180E4-2DA3-4A53-9D76-F0FD54A89C99}"/>
                </a:ext>
              </a:extLst>
            </p:cNvPr>
            <p:cNvGrpSpPr/>
            <p:nvPr/>
          </p:nvGrpSpPr>
          <p:grpSpPr>
            <a:xfrm>
              <a:off x="-1" y="546100"/>
              <a:ext cx="3942557" cy="828000"/>
              <a:chOff x="-1" y="546100"/>
              <a:chExt cx="3942557" cy="828000"/>
            </a:xfrm>
          </p:grpSpPr>
          <p:sp>
            <p:nvSpPr>
              <p:cNvPr id="18" name="object 25">
                <a:extLst>
                  <a:ext uri="{FF2B5EF4-FFF2-40B4-BE49-F238E27FC236}">
                    <a16:creationId xmlns:a16="http://schemas.microsoft.com/office/drawing/2014/main" id="{7CA90AAE-D612-48FE-910B-C266F9F166E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19" name="object 25">
                <a:extLst>
                  <a:ext uri="{FF2B5EF4-FFF2-40B4-BE49-F238E27FC236}">
                    <a16:creationId xmlns:a16="http://schemas.microsoft.com/office/drawing/2014/main" id="{8B598FF6-A900-4144-B21C-815E1AE9780F}"/>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nvGrpSpPr>
            <p:cNvPr id="20" name="Group 19">
              <a:extLst>
                <a:ext uri="{FF2B5EF4-FFF2-40B4-BE49-F238E27FC236}">
                  <a16:creationId xmlns:a16="http://schemas.microsoft.com/office/drawing/2014/main" id="{63BF25CA-CBCA-4729-956F-F8FCA95A8359}"/>
                </a:ext>
              </a:extLst>
            </p:cNvPr>
            <p:cNvGrpSpPr/>
            <p:nvPr/>
          </p:nvGrpSpPr>
          <p:grpSpPr>
            <a:xfrm>
              <a:off x="685799" y="546100"/>
              <a:ext cx="3942557" cy="828000"/>
              <a:chOff x="-1" y="546100"/>
              <a:chExt cx="3942557" cy="828000"/>
            </a:xfrm>
          </p:grpSpPr>
          <p:sp>
            <p:nvSpPr>
              <p:cNvPr id="21" name="object 25">
                <a:extLst>
                  <a:ext uri="{FF2B5EF4-FFF2-40B4-BE49-F238E27FC236}">
                    <a16:creationId xmlns:a16="http://schemas.microsoft.com/office/drawing/2014/main" id="{748C4CD0-A3F7-4A02-9D64-72135F4B81DD}"/>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sp>
            <p:nvSpPr>
              <p:cNvPr id="22" name="object 25">
                <a:extLst>
                  <a:ext uri="{FF2B5EF4-FFF2-40B4-BE49-F238E27FC236}">
                    <a16:creationId xmlns:a16="http://schemas.microsoft.com/office/drawing/2014/main" id="{541A5C72-B819-45F8-8C42-690DF253DD65}"/>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latin typeface="Times New Roman"/>
                  <a:cs typeface="Times New Roman"/>
                </a:endParaRPr>
              </a:p>
            </p:txBody>
          </p:sp>
        </p:grpSp>
      </p:grpSp>
      <p:sp>
        <p:nvSpPr>
          <p:cNvPr id="11" name="object 9">
            <a:extLst>
              <a:ext uri="{FF2B5EF4-FFF2-40B4-BE49-F238E27FC236}">
                <a16:creationId xmlns:a16="http://schemas.microsoft.com/office/drawing/2014/main" id="{0A39365D-A6B5-4623-AC67-FBE1BB6FC527}"/>
              </a:ext>
            </a:extLst>
          </p:cNvPr>
          <p:cNvSpPr txBox="1"/>
          <p:nvPr/>
        </p:nvSpPr>
        <p:spPr>
          <a:xfrm>
            <a:off x="523477" y="541222"/>
            <a:ext cx="3775841" cy="643332"/>
          </a:xfrm>
          <a:prstGeom prst="rect">
            <a:avLst/>
          </a:prstGeom>
        </p:spPr>
        <p:txBody>
          <a:bodyPr vert="horz" wrap="square" lIns="0" tIns="12700" rIns="0" bIns="0" rtlCol="0" anchor="t">
            <a:spAutoFit/>
          </a:bodyPr>
          <a:lstStyle/>
          <a:p>
            <a:pPr marL="12700">
              <a:spcBef>
                <a:spcPts val="100"/>
              </a:spcBef>
            </a:pPr>
            <a:r>
              <a:rPr lang="cs-CZ" sz="4000" b="1" spc="-55" err="1">
                <a:latin typeface="Times New Roman"/>
                <a:cs typeface="Times New Roman"/>
              </a:rPr>
              <a:t>Mathematics</a:t>
            </a:r>
            <a:r>
              <a:rPr lang="cs-CZ" sz="4000" b="1" spc="-55">
                <a:latin typeface="Times New Roman"/>
                <a:cs typeface="Times New Roman"/>
              </a:rPr>
              <a:t>:</a:t>
            </a:r>
            <a:endParaRPr lang="en-US">
              <a:latin typeface="Times New Roman"/>
              <a:cs typeface="Times New Roman"/>
            </a:endParaRPr>
          </a:p>
        </p:txBody>
      </p:sp>
      <p:sp>
        <p:nvSpPr>
          <p:cNvPr id="6" name="TextBox 5">
            <a:extLst>
              <a:ext uri="{FF2B5EF4-FFF2-40B4-BE49-F238E27FC236}">
                <a16:creationId xmlns:a16="http://schemas.microsoft.com/office/drawing/2014/main" id="{62D31AC6-ED7F-479E-A1AC-0A517E383CA2}"/>
              </a:ext>
            </a:extLst>
          </p:cNvPr>
          <p:cNvSpPr txBox="1"/>
          <p:nvPr/>
        </p:nvSpPr>
        <p:spPr>
          <a:xfrm>
            <a:off x="685799" y="2018518"/>
            <a:ext cx="17145000" cy="8279190"/>
          </a:xfrm>
          <a:prstGeom prst="rect">
            <a:avLst/>
          </a:prstGeom>
          <a:noFill/>
        </p:spPr>
        <p:txBody>
          <a:bodyPr wrap="square" lIns="91440" tIns="45720" rIns="91440" bIns="45720" rtlCol="0" anchor="t">
            <a:spAutoFit/>
          </a:bodyPr>
          <a:lstStyle/>
          <a:p>
            <a:r>
              <a:rPr lang="en-US" sz="3200" b="1">
                <a:solidFill>
                  <a:srgbClr val="F69000"/>
                </a:solidFill>
                <a:latin typeface="Times New Roman"/>
                <a:ea typeface="Calibri Light"/>
                <a:cs typeface="Times New Roman"/>
              </a:rPr>
              <a:t>Outcomes 2023_2024:</a:t>
            </a:r>
            <a:endParaRPr lang="en-US" sz="3200">
              <a:solidFill>
                <a:srgbClr val="000000"/>
              </a:solidFill>
              <a:latin typeface="Times New Roman"/>
              <a:ea typeface="Calibri Light"/>
              <a:cs typeface="Times New Roman"/>
            </a:endParaRPr>
          </a:p>
          <a:p>
            <a:r>
              <a:rPr lang="en-US" sz="3200">
                <a:latin typeface="Times New Roman"/>
                <a:ea typeface="Calibri Light"/>
                <a:cs typeface="Times New Roman"/>
              </a:rPr>
              <a:t>59.7%, </a:t>
            </a:r>
            <a:r>
              <a:rPr lang="en-US" sz="3200" b="1">
                <a:solidFill>
                  <a:schemeClr val="accent2"/>
                </a:solidFill>
                <a:latin typeface="Times New Roman"/>
                <a:ea typeface="Calibri Light"/>
                <a:cs typeface="Times New Roman"/>
              </a:rPr>
              <a:t>increasing + 2.4%</a:t>
            </a:r>
          </a:p>
          <a:p>
            <a:r>
              <a:rPr lang="en-US" sz="3200">
                <a:solidFill>
                  <a:srgbClr val="000000"/>
                </a:solidFill>
                <a:latin typeface="Times New Roman"/>
                <a:ea typeface="Calibri Light"/>
                <a:cs typeface="Times New Roman"/>
              </a:rPr>
              <a:t>Still </a:t>
            </a:r>
            <a:r>
              <a:rPr lang="en-US" sz="3200" b="1">
                <a:solidFill>
                  <a:schemeClr val="accent2"/>
                </a:solidFill>
                <a:latin typeface="Times New Roman"/>
                <a:ea typeface="Calibri Light"/>
                <a:cs typeface="Times New Roman"/>
              </a:rPr>
              <a:t>higher </a:t>
            </a:r>
            <a:r>
              <a:rPr lang="en-US" sz="3200">
                <a:solidFill>
                  <a:srgbClr val="000000"/>
                </a:solidFill>
                <a:latin typeface="Times New Roman"/>
                <a:ea typeface="Calibri Light"/>
                <a:cs typeface="Times New Roman"/>
              </a:rPr>
              <a:t>than city average at 53.4%</a:t>
            </a:r>
          </a:p>
          <a:p>
            <a:endParaRPr lang="en-US" sz="2400" b="1">
              <a:solidFill>
                <a:srgbClr val="ED7D31"/>
              </a:solidFill>
              <a:latin typeface="Times New Roman"/>
              <a:ea typeface="Calibri Light"/>
              <a:cs typeface="Times New Roman"/>
            </a:endParaRPr>
          </a:p>
          <a:p>
            <a:r>
              <a:rPr lang="en-US" sz="2800" b="1">
                <a:latin typeface="Times New Roman"/>
                <a:ea typeface="Calibri Light"/>
                <a:cs typeface="Times New Roman"/>
              </a:rPr>
              <a:t>MLLS: 4.4% increase in Math</a:t>
            </a:r>
          </a:p>
          <a:p>
            <a:r>
              <a:rPr lang="en-US" sz="2800" b="1">
                <a:latin typeface="Times New Roman"/>
                <a:ea typeface="Calibri Light"/>
                <a:cs typeface="Times New Roman"/>
              </a:rPr>
              <a:t>SWI: 3.8% increase in Math </a:t>
            </a:r>
          </a:p>
          <a:p>
            <a:endParaRPr lang="en-US" sz="2400" b="1">
              <a:solidFill>
                <a:schemeClr val="accent2"/>
              </a:solidFill>
              <a:latin typeface="Times New Roman"/>
              <a:ea typeface="Calibri Light"/>
              <a:cs typeface="Times New Roman"/>
            </a:endParaRPr>
          </a:p>
          <a:p>
            <a:endParaRPr lang="en-US" sz="2800" b="1">
              <a:solidFill>
                <a:schemeClr val="accent2"/>
              </a:solidFill>
              <a:latin typeface="Times New Roman"/>
              <a:ea typeface="Calibri Light"/>
              <a:cs typeface="Times New Roman"/>
            </a:endParaRPr>
          </a:p>
          <a:p>
            <a:r>
              <a:rPr lang="en-US" sz="2800" b="1">
                <a:solidFill>
                  <a:schemeClr val="accent2"/>
                </a:solidFill>
                <a:latin typeface="Times New Roman"/>
                <a:ea typeface="Calibri Light"/>
                <a:cs typeface="Times New Roman"/>
              </a:rPr>
              <a:t>MATH DCEP Goals: </a:t>
            </a:r>
            <a:r>
              <a:rPr lang="en-US" sz="2800" b="1">
                <a:solidFill>
                  <a:srgbClr val="F69000"/>
                </a:solidFill>
                <a:latin typeface="Times New Roman"/>
                <a:ea typeface="Calibri Light"/>
                <a:cs typeface="Times New Roman"/>
              </a:rPr>
              <a:t>2024_25 DCEP Goal</a:t>
            </a:r>
            <a:endParaRPr lang="en-US" sz="2800">
              <a:solidFill>
                <a:schemeClr val="accent2"/>
              </a:solidFill>
              <a:latin typeface="Times New Roman"/>
              <a:cs typeface="Times New Roman"/>
            </a:endParaRPr>
          </a:p>
          <a:p>
            <a:endParaRPr lang="en-US" sz="2800">
              <a:solidFill>
                <a:srgbClr val="000000"/>
              </a:solidFill>
              <a:latin typeface="Times New Roman"/>
              <a:ea typeface="Calibri Light"/>
              <a:cs typeface="Times New Roman"/>
            </a:endParaRPr>
          </a:p>
          <a:p>
            <a:pPr marL="285750" indent="-285750">
              <a:buFont typeface="Arial"/>
              <a:buChar char="•"/>
            </a:pPr>
            <a:r>
              <a:rPr lang="en-US" sz="2800">
                <a:solidFill>
                  <a:srgbClr val="000000"/>
                </a:solidFill>
                <a:latin typeface="Times New Roman"/>
                <a:ea typeface="Calibri Light"/>
                <a:cs typeface="Times New Roman"/>
              </a:rPr>
              <a:t>By June 2025, District 28 will </a:t>
            </a:r>
            <a:r>
              <a:rPr lang="en-US" sz="2800" b="1">
                <a:solidFill>
                  <a:schemeClr val="accent2"/>
                </a:solidFill>
                <a:latin typeface="Times New Roman"/>
                <a:ea typeface="Calibri Light"/>
                <a:cs typeface="Times New Roman"/>
              </a:rPr>
              <a:t>increase </a:t>
            </a:r>
            <a:r>
              <a:rPr lang="en-US" sz="2800">
                <a:solidFill>
                  <a:srgbClr val="000000"/>
                </a:solidFill>
                <a:latin typeface="Times New Roman"/>
                <a:ea typeface="Calibri Light"/>
                <a:cs typeface="Times New Roman"/>
              </a:rPr>
              <a:t>math outcomes by </a:t>
            </a:r>
            <a:r>
              <a:rPr lang="en-US" sz="2800" b="1">
                <a:solidFill>
                  <a:schemeClr val="accent2"/>
                </a:solidFill>
                <a:latin typeface="Times New Roman"/>
                <a:ea typeface="Calibri Light"/>
                <a:cs typeface="Times New Roman"/>
              </a:rPr>
              <a:t>3 percentage points from 59.7 % to 62.7%</a:t>
            </a:r>
            <a:r>
              <a:rPr lang="en-US" sz="2800">
                <a:solidFill>
                  <a:srgbClr val="000000"/>
                </a:solidFill>
                <a:latin typeface="Times New Roman"/>
                <a:ea typeface="Calibri Light"/>
                <a:cs typeface="Times New Roman"/>
              </a:rPr>
              <a:t>, as reflected by New York State Mathematics Assessment.  </a:t>
            </a:r>
            <a:endParaRPr lang="en-US" sz="2800">
              <a:latin typeface="Times New Roman"/>
              <a:ea typeface="Calibri"/>
              <a:cs typeface="Calibri"/>
            </a:endParaRPr>
          </a:p>
          <a:p>
            <a:pPr marL="285750" indent="-285750">
              <a:buFont typeface="Arial"/>
              <a:buChar char="•"/>
            </a:pPr>
            <a:endParaRPr lang="en-US" sz="2800">
              <a:solidFill>
                <a:srgbClr val="000000"/>
              </a:solidFill>
              <a:latin typeface="Times New Roman"/>
              <a:ea typeface="Calibri Light"/>
              <a:cs typeface="Times New Roman"/>
            </a:endParaRPr>
          </a:p>
          <a:p>
            <a:pPr marL="285750" indent="-285750">
              <a:buFont typeface="Arial"/>
              <a:buChar char="•"/>
            </a:pPr>
            <a:r>
              <a:rPr lang="en-US" sz="2800">
                <a:solidFill>
                  <a:srgbClr val="000000"/>
                </a:solidFill>
                <a:latin typeface="Times New Roman"/>
                <a:ea typeface="Calibri Light"/>
                <a:cs typeface="Times New Roman"/>
              </a:rPr>
              <a:t>By June 2025, District 28 will </a:t>
            </a:r>
            <a:r>
              <a:rPr lang="en-US" sz="2800" b="1">
                <a:solidFill>
                  <a:schemeClr val="accent2"/>
                </a:solidFill>
                <a:latin typeface="Times New Roman"/>
                <a:ea typeface="Calibri Light"/>
                <a:cs typeface="Times New Roman"/>
              </a:rPr>
              <a:t>increase </a:t>
            </a:r>
            <a:r>
              <a:rPr lang="en-US" sz="2800">
                <a:solidFill>
                  <a:srgbClr val="000000"/>
                </a:solidFill>
                <a:latin typeface="Times New Roman"/>
                <a:ea typeface="Calibri Light"/>
                <a:cs typeface="Times New Roman"/>
              </a:rPr>
              <a:t>math outcomes for all Multilingual Learners by </a:t>
            </a:r>
            <a:r>
              <a:rPr lang="en-US" sz="2800" b="1">
                <a:solidFill>
                  <a:schemeClr val="accent2"/>
                </a:solidFill>
                <a:latin typeface="Times New Roman"/>
                <a:ea typeface="Calibri Light"/>
                <a:cs typeface="Times New Roman"/>
              </a:rPr>
              <a:t>3 percentage points from  23.9 % to 26.9% </a:t>
            </a:r>
            <a:r>
              <a:rPr lang="en-US" sz="2800">
                <a:solidFill>
                  <a:srgbClr val="000000"/>
                </a:solidFill>
                <a:latin typeface="Times New Roman"/>
                <a:ea typeface="Calibri Light"/>
                <a:cs typeface="Times New Roman"/>
              </a:rPr>
              <a:t>as reflected by New York State Mathematics Assessment.  </a:t>
            </a:r>
            <a:endParaRPr lang="en-US" sz="2800">
              <a:latin typeface="Times New Roman"/>
              <a:cs typeface="Times New Roman"/>
            </a:endParaRPr>
          </a:p>
          <a:p>
            <a:endParaRPr lang="en-US" sz="2800">
              <a:solidFill>
                <a:srgbClr val="000000"/>
              </a:solidFill>
              <a:latin typeface="Times New Roman"/>
              <a:ea typeface="Calibri Light"/>
              <a:cs typeface="Times New Roman"/>
            </a:endParaRPr>
          </a:p>
          <a:p>
            <a:pPr marL="285750" indent="-285750">
              <a:buFont typeface="Arial"/>
              <a:buChar char="•"/>
            </a:pPr>
            <a:r>
              <a:rPr lang="en-US" sz="2800">
                <a:solidFill>
                  <a:srgbClr val="000000"/>
                </a:solidFill>
                <a:latin typeface="Times New Roman"/>
                <a:ea typeface="Calibri Light"/>
                <a:cs typeface="Times New Roman"/>
              </a:rPr>
              <a:t>By June 2025, District 28 will </a:t>
            </a:r>
            <a:r>
              <a:rPr lang="en-US" sz="2800" b="1">
                <a:solidFill>
                  <a:schemeClr val="accent2"/>
                </a:solidFill>
                <a:latin typeface="Times New Roman"/>
                <a:ea typeface="Calibri Light"/>
                <a:cs typeface="Times New Roman"/>
              </a:rPr>
              <a:t>increase </a:t>
            </a:r>
            <a:r>
              <a:rPr lang="en-US" sz="2800">
                <a:solidFill>
                  <a:srgbClr val="000000"/>
                </a:solidFill>
                <a:latin typeface="Times New Roman"/>
                <a:ea typeface="Calibri Light"/>
                <a:cs typeface="Times New Roman"/>
              </a:rPr>
              <a:t>math outcomes for all students with an Individualized Education Plan by </a:t>
            </a:r>
            <a:r>
              <a:rPr lang="en-US" sz="2800" b="1">
                <a:solidFill>
                  <a:schemeClr val="accent2"/>
                </a:solidFill>
                <a:latin typeface="Times New Roman"/>
                <a:ea typeface="Calibri Light"/>
                <a:cs typeface="Times New Roman"/>
              </a:rPr>
              <a:t>3 percentage points from 34.8 % to 37.8 %</a:t>
            </a:r>
            <a:r>
              <a:rPr lang="en-US" sz="2800">
                <a:solidFill>
                  <a:srgbClr val="000000"/>
                </a:solidFill>
                <a:latin typeface="Times New Roman"/>
                <a:ea typeface="Calibri Light"/>
                <a:cs typeface="Times New Roman"/>
              </a:rPr>
              <a:t> as reflected by New York State Mathematics Assessment. </a:t>
            </a:r>
            <a:endParaRPr lang="en-US" sz="2800">
              <a:latin typeface="Times New Roman"/>
              <a:cs typeface="Times New Roman"/>
            </a:endParaRPr>
          </a:p>
          <a:p>
            <a:endParaRPr lang="en-US" sz="2400">
              <a:solidFill>
                <a:srgbClr val="000000"/>
              </a:solidFill>
              <a:latin typeface="Times New Roman"/>
              <a:ea typeface="Calibri Light"/>
              <a:cs typeface="Times New Roman"/>
            </a:endParaRPr>
          </a:p>
        </p:txBody>
      </p:sp>
    </p:spTree>
    <p:extLst>
      <p:ext uri="{BB962C8B-B14F-4D97-AF65-F5344CB8AC3E}">
        <p14:creationId xmlns:p14="http://schemas.microsoft.com/office/powerpoint/2010/main" val="16600935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rth’s history, The beginning - by Lifeliqe.pptx" id="{E25CC431-43A8-448A-845B-6834F5801C19}" vid="{4F4D894A-5B42-4CD6-B809-B6FAA25A6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118e9eb-25bf-4891-b5be-0fae27b638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128B851B94BE41BDE93B1F14209620" ma:contentTypeVersion="16" ma:contentTypeDescription="Create a new document." ma:contentTypeScope="" ma:versionID="27da819695d52121c5f2099fb7b0a7d9">
  <xsd:schema xmlns:xsd="http://www.w3.org/2001/XMLSchema" xmlns:xs="http://www.w3.org/2001/XMLSchema" xmlns:p="http://schemas.microsoft.com/office/2006/metadata/properties" xmlns:ns3="6118e9eb-25bf-4891-b5be-0fae27b63882" xmlns:ns4="f7cd8bb7-ee72-4a22-8d56-bbac53f6b69e" targetNamespace="http://schemas.microsoft.com/office/2006/metadata/properties" ma:root="true" ma:fieldsID="713b8b7d7bc7347d7e463cc7a6bfb0cb" ns3:_="" ns4:_="">
    <xsd:import namespace="6118e9eb-25bf-4891-b5be-0fae27b63882"/>
    <xsd:import namespace="f7cd8bb7-ee72-4a22-8d56-bbac53f6b6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8e9eb-25bf-4891-b5be-0fae27b638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cd8bb7-ee72-4a22-8d56-bbac53f6b6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E24171-8170-4082-8342-58F1E7D15959}">
  <ds:schemaRefs>
    <ds:schemaRef ds:uri="http://schemas.microsoft.com/sharepoint/v3/contenttype/forms"/>
  </ds:schemaRefs>
</ds:datastoreItem>
</file>

<file path=customXml/itemProps2.xml><?xml version="1.0" encoding="utf-8"?>
<ds:datastoreItem xmlns:ds="http://schemas.openxmlformats.org/officeDocument/2006/customXml" ds:itemID="{920253F9-6EA4-4FC5-A66C-3D8899FCD5DD}">
  <ds:schemaRefs>
    <ds:schemaRef ds:uri="6118e9eb-25bf-4891-b5be-0fae27b63882"/>
    <ds:schemaRef ds:uri="f7cd8bb7-ee72-4a22-8d56-bbac53f6b6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BB5405-D854-4F26-9BD8-5AF5D0E4FB19}">
  <ds:schemaRefs>
    <ds:schemaRef ds:uri="6118e9eb-25bf-4891-b5be-0fae27b63882"/>
    <ds:schemaRef ds:uri="f7cd8bb7-ee72-4a22-8d56-bbac53f6b6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Custom</PresentationFormat>
  <Slides>15</Slides>
  <Notes>3</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2023-10-19T16:14:54Z</dcterms:created>
  <dcterms:modified xsi:type="dcterms:W3CDTF">2024-09-05T20:19:56Z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0x0101009F128B851B94BE41BDE93B1F14209620</vt:lpwstr>
  </property>
</Properties>
</file>